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674" autoAdjust="0"/>
  </p:normalViewPr>
  <p:slideViewPr>
    <p:cSldViewPr>
      <p:cViewPr varScale="1">
        <p:scale>
          <a:sx n="111" d="100"/>
          <a:sy n="111" d="100"/>
        </p:scale>
        <p:origin x="-1578"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af9845f3a_0_1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af9845f3a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af9845f3a_0_2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af9845f3a_0_2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af9845f3a_0_2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af9845f3a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af9845f3a_0_2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af9845f3a_0_2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deep generative model of raw audio waveforms.</a:t>
            </a:r>
            <a:endParaRPr/>
          </a:p>
          <a:p>
            <a:pPr marL="0" lvl="0" indent="0" algn="l" rtl="0">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marL="0" lvl="0" indent="0" algn="l" rtl="0">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fad34716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fad34716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af9845f3a_0_2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af9845f3a_0_2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transferring the artistic style of The Starry Night onto a photograph of an African lion</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bede471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bede471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bcfa4d81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bcfa4d81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bede471aa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bede471a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dfad34716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dfad34716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af9845f3a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af9845f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bcfa4d81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bcfa4d81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dfad34716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dfad34716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bcfa4d81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bcfa4d81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ed4fa8ca2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ed4fa8ca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dfad34716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dfad34716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bcfa4d81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bcfa4d81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bcfa4d819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bcfa4d819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bcfa4d81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bcfa4d81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bcfa4d819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bcfa4d81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bcfa4d819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bcfa4d819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af9845f3a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af9845f3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dfad34716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dfad3471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bede471a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bede471a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bd9feb8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bd9feb8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bcfa4d819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bcfa4d81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ed4fa8ca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ed4fa8ca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bcfa4d819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bcfa4d81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bd9feb8d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bd9feb8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bcfa4d819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bcfa4d819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bcfa4d819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bcfa4d819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a6bfb1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a6bfb1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af9845f3a_0_9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af9845f3a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1a6bfb13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1a6bfb1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1a6bfb134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1a6bfb1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bef0b52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bef0b52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dfad34716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dfad3471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 that sessions deal with memory allocation</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bcfa4d819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bcfa4d819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bcfa4d819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bcfa4d819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bcfa4d819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bcfa4d819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bcfa4d819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bcfa4d819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bcfa4d819_0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bcfa4d819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bcfa4d819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bcfa4d819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af9845f3a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af9845f3a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bcfa4d819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bcfa4d819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bcfa4d819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bcfa4d819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bd9feb8d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bd9feb8d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bd9feb8dd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bd9feb8d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bd9feb8dd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bd9feb8d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bcfa4d819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bcfa4d819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bcfa4d819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bcfa4d819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bcfa4d819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bcfa4d819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bcfa4d819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bcfa4d819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bcfa4d819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bcfa4d819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af9845f3a_0_1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af9845f3a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bcfa4d819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bcfa4d819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dfad34716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dfad3471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dfad34716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dfad34716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dfad34716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dfad3471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dfad3471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dfad3471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 common machine learning models, such as neural networks, are commonly taught and visualized as directed graphs already, which makes their implementation more natural for machine learning practitioners.</a:t>
            </a:r>
            <a:endParaRPr dirty="0"/>
          </a:p>
          <a:p>
            <a:pPr marL="0" lvl="0" indent="0" algn="l" rtl="0">
              <a:spcBef>
                <a:spcPts val="0"/>
              </a:spcBef>
              <a:spcAft>
                <a:spcPts val="0"/>
              </a:spcAft>
              <a:buNone/>
            </a:pPr>
            <a:r>
              <a:rPr lang="en" dirty="0"/>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dirty="0"/>
          </a:p>
          <a:p>
            <a:pPr marL="0" lvl="0" indent="0" algn="l" rtl="0">
              <a:spcBef>
                <a:spcPts val="0"/>
              </a:spcBef>
              <a:spcAft>
                <a:spcPts val="0"/>
              </a:spcAft>
              <a:buNone/>
            </a:pPr>
            <a:r>
              <a:rPr lang="en" dirty="0"/>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bcfa4d819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bcfa4d81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dfad3471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dfad3471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dfad34716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dfad3471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dfad34716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dfad3471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mailman.stanford.edu/mailman/listinfo/cs20-win1718-student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tensorflow.org/api_doc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HZQUOQBs_hbdll5zOE_4ClFjlxLK79Juf_eUg8S2slI/edit?usp=shar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7.gif"/></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mailto:huyenn@stanford.edu"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687375" y="1760613"/>
            <a:ext cx="8145000" cy="103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Google Shape;55;p13"/>
          <p:cNvSpPr txBox="1">
            <a:spLocks noGrp="1"/>
          </p:cNvSpPr>
          <p:nvPr>
            <p:ph type="subTitle" idx="1"/>
          </p:nvPr>
        </p:nvSpPr>
        <p:spPr>
          <a:xfrm>
            <a:off x="311700" y="2834125"/>
            <a:ext cx="8520600" cy="14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marL="0" lvl="0" indent="0" algn="ctr" rtl="0">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marL="0" lvl="0" indent="0" algn="ctr" rtl="0">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a:t>
            </a:fld>
            <a:endParaRPr>
              <a:solidFill>
                <a:schemeClr val="lt2"/>
              </a:solidFill>
            </a:endParaRPr>
          </a:p>
        </p:txBody>
      </p:sp>
      <p:pic>
        <p:nvPicPr>
          <p:cNvPr id="57" name="Google Shape;57;p13"/>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Google Shape;58;p13"/>
          <p:cNvSpPr txBox="1"/>
          <p:nvPr/>
        </p:nvSpPr>
        <p:spPr>
          <a:xfrm>
            <a:off x="0" y="4881900"/>
            <a:ext cx="2307600" cy="2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Google Shape;12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10</a:t>
            </a:fld>
            <a:endParaRPr>
              <a:solidFill>
                <a:schemeClr val="lt2"/>
              </a:solidFill>
            </a:endParaRPr>
          </a:p>
        </p:txBody>
      </p:sp>
      <p:pic>
        <p:nvPicPr>
          <p:cNvPr id="122" name="Google Shape;122;p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ctrTitle"/>
          </p:nvPr>
        </p:nvSpPr>
        <p:spPr>
          <a:xfrm>
            <a:off x="687375" y="2058534"/>
            <a:ext cx="8145000" cy="174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Google Shape;12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11</a:t>
            </a:fld>
            <a:endParaRPr>
              <a:solidFill>
                <a:schemeClr val="lt2"/>
              </a:solidFill>
            </a:endParaRPr>
          </a:p>
        </p:txBody>
      </p:sp>
      <p:pic>
        <p:nvPicPr>
          <p:cNvPr id="129" name="Google Shape;129;p2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89400" y="3025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Classify skin cancer</a:t>
            </a:r>
            <a:endParaRPr b="1">
              <a:latin typeface="Georgia"/>
              <a:ea typeface="Georgia"/>
              <a:cs typeface="Georgia"/>
              <a:sym typeface="Georgia"/>
            </a:endParaRPr>
          </a:p>
        </p:txBody>
      </p:sp>
      <p:sp>
        <p:nvSpPr>
          <p:cNvPr id="135" name="Google Shape;135;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latin typeface="Georgia"/>
              <a:ea typeface="Georgia"/>
              <a:cs typeface="Georgia"/>
              <a:sym typeface="Georgia"/>
            </a:endParaRPr>
          </a:p>
        </p:txBody>
      </p:sp>
      <p:sp>
        <p:nvSpPr>
          <p:cNvPr id="136" name="Google Shape;13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12</a:t>
            </a:fld>
            <a:endParaRPr>
              <a:solidFill>
                <a:schemeClr val="lt2"/>
              </a:solidFill>
            </a:endParaRPr>
          </a:p>
        </p:txBody>
      </p:sp>
      <p:sp>
        <p:nvSpPr>
          <p:cNvPr id="137" name="Google Shape;137;p24"/>
          <p:cNvSpPr txBox="1"/>
          <p:nvPr/>
        </p:nvSpPr>
        <p:spPr>
          <a:xfrm>
            <a:off x="1658950" y="4686775"/>
            <a:ext cx="63588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Google Shape;138;p24"/>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89400" y="3025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WaveNet: Text to Speech</a:t>
            </a:r>
            <a:endParaRPr b="1">
              <a:latin typeface="Georgia"/>
              <a:ea typeface="Georgia"/>
              <a:cs typeface="Georgia"/>
              <a:sym typeface="Georgia"/>
            </a:endParaRPr>
          </a:p>
        </p:txBody>
      </p:sp>
      <p:sp>
        <p:nvSpPr>
          <p:cNvPr id="144" name="Google Shape;14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latin typeface="Georgia"/>
              <a:ea typeface="Georgia"/>
              <a:cs typeface="Georgia"/>
              <a:sym typeface="Georgia"/>
            </a:endParaRPr>
          </a:p>
        </p:txBody>
      </p:sp>
      <p:pic>
        <p:nvPicPr>
          <p:cNvPr id="145" name="Google Shape;145;p2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Google Shape;14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13</a:t>
            </a:fld>
            <a:endParaRPr>
              <a:solidFill>
                <a:schemeClr val="lt2"/>
              </a:solidFill>
            </a:endParaRPr>
          </a:p>
        </p:txBody>
      </p:sp>
      <p:sp>
        <p:nvSpPr>
          <p:cNvPr id="147" name="Google Shape;147;p25"/>
          <p:cNvSpPr txBox="1"/>
          <p:nvPr/>
        </p:nvSpPr>
        <p:spPr>
          <a:xfrm>
            <a:off x="2057450" y="4686775"/>
            <a:ext cx="58464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Google Shape;148;p25"/>
          <p:cNvSpPr txBox="1"/>
          <p:nvPr/>
        </p:nvSpPr>
        <p:spPr>
          <a:xfrm>
            <a:off x="2633475" y="751950"/>
            <a:ext cx="4523100"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389400" y="3025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Drawing</a:t>
            </a:r>
            <a:endParaRPr b="1">
              <a:latin typeface="Georgia"/>
              <a:ea typeface="Georgia"/>
              <a:cs typeface="Georgia"/>
              <a:sym typeface="Georgia"/>
            </a:endParaRPr>
          </a:p>
        </p:txBody>
      </p:sp>
      <p:sp>
        <p:nvSpPr>
          <p:cNvPr id="154" name="Google Shape;15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latin typeface="Georgia"/>
              <a:ea typeface="Georgia"/>
              <a:cs typeface="Georgia"/>
              <a:sym typeface="Georgia"/>
            </a:endParaRPr>
          </a:p>
        </p:txBody>
      </p:sp>
      <p:sp>
        <p:nvSpPr>
          <p:cNvPr id="155" name="Google Shape;155;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14</a:t>
            </a:fld>
            <a:endParaRPr>
              <a:solidFill>
                <a:schemeClr val="lt2"/>
              </a:solidFill>
            </a:endParaRPr>
          </a:p>
        </p:txBody>
      </p:sp>
      <p:sp>
        <p:nvSpPr>
          <p:cNvPr id="156" name="Google Shape;156;p26"/>
          <p:cNvSpPr txBox="1"/>
          <p:nvPr/>
        </p:nvSpPr>
        <p:spPr>
          <a:xfrm>
            <a:off x="2057450" y="4686775"/>
            <a:ext cx="58464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Google Shape;157;p26"/>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89400" y="3025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Neural Style Translation</a:t>
            </a:r>
            <a:endParaRPr b="1">
              <a:latin typeface="Georgia"/>
              <a:ea typeface="Georgia"/>
              <a:cs typeface="Georgia"/>
              <a:sym typeface="Georgia"/>
            </a:endParaRPr>
          </a:p>
        </p:txBody>
      </p:sp>
      <p:sp>
        <p:nvSpPr>
          <p:cNvPr id="163" name="Google Shape;16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latin typeface="Georgia"/>
              <a:ea typeface="Georgia"/>
              <a:cs typeface="Georgia"/>
              <a:sym typeface="Georgia"/>
            </a:endParaRPr>
          </a:p>
        </p:txBody>
      </p:sp>
      <p:pic>
        <p:nvPicPr>
          <p:cNvPr id="164" name="Google Shape;164;p27"/>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Google Shape;16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15</a:t>
            </a:fld>
            <a:endParaRPr>
              <a:solidFill>
                <a:schemeClr val="lt2"/>
              </a:solidFill>
            </a:endParaRPr>
          </a:p>
        </p:txBody>
      </p:sp>
      <p:sp>
        <p:nvSpPr>
          <p:cNvPr id="166" name="Google Shape;166;p27"/>
          <p:cNvSpPr txBox="1"/>
          <p:nvPr/>
        </p:nvSpPr>
        <p:spPr>
          <a:xfrm>
            <a:off x="1844825" y="4618850"/>
            <a:ext cx="53397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marL="0" lvl="0" indent="0" algn="l" rtl="0">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marL="0" lvl="0" indent="0" algn="l" rtl="0">
              <a:spcBef>
                <a:spcPts val="0"/>
              </a:spcBef>
              <a:spcAft>
                <a:spcPts val="0"/>
              </a:spcAft>
              <a:buNone/>
            </a:pP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ctrTitle"/>
          </p:nvPr>
        </p:nvSpPr>
        <p:spPr>
          <a:xfrm>
            <a:off x="655950" y="1723621"/>
            <a:ext cx="8145000" cy="26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Google Shape;17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16</a:t>
            </a:fld>
            <a:endParaRPr>
              <a:solidFill>
                <a:schemeClr val="lt2"/>
              </a:solidFill>
            </a:endParaRPr>
          </a:p>
        </p:txBody>
      </p:sp>
      <p:pic>
        <p:nvPicPr>
          <p:cNvPr id="173" name="Google Shape;173;p28"/>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Goals</a:t>
            </a:r>
            <a:endParaRPr b="1">
              <a:latin typeface="Georgia"/>
              <a:ea typeface="Georgia"/>
              <a:cs typeface="Georgia"/>
              <a:sym typeface="Georgia"/>
            </a:endParaRPr>
          </a:p>
        </p:txBody>
      </p:sp>
      <p:sp>
        <p:nvSpPr>
          <p:cNvPr id="179" name="Google Shape;17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Google Shape;18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17</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667050" y="1712928"/>
            <a:ext cx="8145000" cy="12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Google Shape;18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18</a:t>
            </a:fld>
            <a:endParaRPr>
              <a:solidFill>
                <a:schemeClr val="lt2"/>
              </a:solidFill>
            </a:endParaRPr>
          </a:p>
        </p:txBody>
      </p:sp>
      <p:pic>
        <p:nvPicPr>
          <p:cNvPr id="187" name="Google Shape;187;p30"/>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Staff</a:t>
            </a:r>
            <a:endParaRPr b="1">
              <a:latin typeface="Georgia"/>
              <a:ea typeface="Georgia"/>
              <a:cs typeface="Georgia"/>
              <a:sym typeface="Georgia"/>
            </a:endParaRPr>
          </a:p>
        </p:txBody>
      </p:sp>
      <p:sp>
        <p:nvSpPr>
          <p:cNvPr id="193" name="Google Shape;193;p31"/>
          <p:cNvSpPr txBox="1">
            <a:spLocks noGrp="1"/>
          </p:cNvSpPr>
          <p:nvPr>
            <p:ph type="body" idx="1"/>
          </p:nvPr>
        </p:nvSpPr>
        <p:spPr>
          <a:xfrm>
            <a:off x="485063" y="3636575"/>
            <a:ext cx="2352300" cy="67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Google Shape;19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19</a:t>
            </a:fld>
            <a:endParaRPr>
              <a:solidFill>
                <a:schemeClr val="lt2"/>
              </a:solidFill>
            </a:endParaRPr>
          </a:p>
        </p:txBody>
      </p:sp>
      <p:pic>
        <p:nvPicPr>
          <p:cNvPr id="195" name="Google Shape;195;p31"/>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Google Shape;196;p31"/>
          <p:cNvSpPr txBox="1">
            <a:spLocks noGrp="1"/>
          </p:cNvSpPr>
          <p:nvPr>
            <p:ph type="body" idx="1"/>
          </p:nvPr>
        </p:nvSpPr>
        <p:spPr>
          <a:xfrm>
            <a:off x="3475850" y="3636575"/>
            <a:ext cx="2418600" cy="67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Google Shape;197;p31"/>
          <p:cNvSpPr txBox="1">
            <a:spLocks noGrp="1"/>
          </p:cNvSpPr>
          <p:nvPr>
            <p:ph type="body" idx="1"/>
          </p:nvPr>
        </p:nvSpPr>
        <p:spPr>
          <a:xfrm>
            <a:off x="6386650" y="3636575"/>
            <a:ext cx="2352300" cy="67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Google Shape;198;p31"/>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Google Shape;199;p31"/>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Logistics</a:t>
            </a:r>
            <a:endParaRPr b="1">
              <a:latin typeface="Georgia"/>
              <a:ea typeface="Georgia"/>
              <a:cs typeface="Georgia"/>
              <a:sym typeface="Georgia"/>
            </a:endParaRPr>
          </a:p>
        </p:txBody>
      </p:sp>
      <p:sp>
        <p:nvSpPr>
          <p:cNvPr id="205" name="Google Shape;20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Google Shape;20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20</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Grading</a:t>
            </a:r>
            <a:endParaRPr b="1">
              <a:latin typeface="Georgia"/>
              <a:ea typeface="Georgia"/>
              <a:cs typeface="Georgia"/>
              <a:sym typeface="Georgia"/>
            </a:endParaRPr>
          </a:p>
        </p:txBody>
      </p:sp>
      <p:sp>
        <p:nvSpPr>
          <p:cNvPr id="212" name="Google Shape;212;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Google Shape;21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21</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Resources</a:t>
            </a:r>
            <a:endParaRPr b="1">
              <a:latin typeface="Georgia"/>
              <a:ea typeface="Georgia"/>
              <a:cs typeface="Georgia"/>
              <a:sym typeface="Georgia"/>
            </a:endParaRPr>
          </a:p>
        </p:txBody>
      </p:sp>
      <p:sp>
        <p:nvSpPr>
          <p:cNvPr id="219" name="Google Shape;219;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marL="914400" lvl="1" indent="-317500" algn="l" rtl="0">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marL="914400" lvl="1" indent="-317500" algn="l" rtl="0">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marL="914400" lvl="1" indent="-317500" algn="l" rtl="0">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marL="914400" lvl="1" indent="-317500" algn="l" rtl="0">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marL="0" lvl="0" indent="0" algn="ctr" rtl="0">
              <a:spcBef>
                <a:spcPts val="1600"/>
              </a:spcBef>
              <a:spcAft>
                <a:spcPts val="0"/>
              </a:spcAft>
              <a:buNone/>
            </a:pPr>
            <a:endParaRPr>
              <a:latin typeface="Georgia"/>
              <a:ea typeface="Georgia"/>
              <a:cs typeface="Georgia"/>
              <a:sym typeface="Georgia"/>
            </a:endParaRPr>
          </a:p>
          <a:p>
            <a:pPr marL="0" lvl="0" indent="0" algn="ctr" rtl="0">
              <a:spcBef>
                <a:spcPts val="1600"/>
              </a:spcBef>
              <a:spcAft>
                <a:spcPts val="1600"/>
              </a:spcAft>
              <a:buNone/>
            </a:pPr>
            <a:endParaRPr>
              <a:latin typeface="Georgia"/>
              <a:ea typeface="Georgia"/>
              <a:cs typeface="Georgia"/>
              <a:sym typeface="Georgia"/>
            </a:endParaRPr>
          </a:p>
        </p:txBody>
      </p:sp>
      <p:sp>
        <p:nvSpPr>
          <p:cNvPr id="220" name="Google Shape;22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22</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Permission Number</a:t>
            </a:r>
            <a:endParaRPr b="1">
              <a:latin typeface="Georgia"/>
              <a:ea typeface="Georgia"/>
              <a:cs typeface="Georgia"/>
              <a:sym typeface="Georgia"/>
            </a:endParaRPr>
          </a:p>
        </p:txBody>
      </p:sp>
      <p:sp>
        <p:nvSpPr>
          <p:cNvPr id="226" name="Google Shape;22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Google Shape;22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23</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655950" y="1723621"/>
            <a:ext cx="8145000" cy="26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Google Shape;23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24</a:t>
            </a:fld>
            <a:endParaRPr>
              <a:solidFill>
                <a:schemeClr val="lt2"/>
              </a:solidFill>
            </a:endParaRPr>
          </a:p>
        </p:txBody>
      </p:sp>
      <p:pic>
        <p:nvPicPr>
          <p:cNvPr id="234" name="Google Shape;234;p36"/>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ctrTitle"/>
          </p:nvPr>
        </p:nvSpPr>
        <p:spPr>
          <a:xfrm>
            <a:off x="687375" y="2058528"/>
            <a:ext cx="8145000" cy="118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Google Shape;24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25</a:t>
            </a:fld>
            <a:endParaRPr>
              <a:solidFill>
                <a:schemeClr val="lt2"/>
              </a:solidFill>
            </a:endParaRPr>
          </a:p>
        </p:txBody>
      </p:sp>
      <p:pic>
        <p:nvPicPr>
          <p:cNvPr id="241" name="Google Shape;241;p3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latin typeface="Consolas"/>
                <a:ea typeface="Consolas"/>
                <a:cs typeface="Consolas"/>
                <a:sym typeface="Consolas"/>
              </a:rPr>
              <a:t>import tensorflow as tf</a:t>
            </a:r>
            <a:endParaRPr sz="5000">
              <a:latin typeface="Consolas"/>
              <a:ea typeface="Consolas"/>
              <a:cs typeface="Consolas"/>
              <a:sym typeface="Consolas"/>
            </a:endParaRPr>
          </a:p>
        </p:txBody>
      </p:sp>
      <p:sp>
        <p:nvSpPr>
          <p:cNvPr id="247" name="Google Shape;247;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248" name="Google Shape;24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26</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ctrTitle"/>
          </p:nvPr>
        </p:nvSpPr>
        <p:spPr>
          <a:xfrm>
            <a:off x="687375" y="2058528"/>
            <a:ext cx="8145000" cy="124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254" name="Google Shape;25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27</a:t>
            </a:fld>
            <a:endParaRPr>
              <a:solidFill>
                <a:schemeClr val="lt2"/>
              </a:solidFill>
            </a:endParaRPr>
          </a:p>
        </p:txBody>
      </p:sp>
      <p:pic>
        <p:nvPicPr>
          <p:cNvPr id="255" name="Google Shape;255;p3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261" name="Google Shape;261;p40"/>
          <p:cNvSpPr txBox="1">
            <a:spLocks noGrp="1"/>
          </p:cNvSpPr>
          <p:nvPr>
            <p:ph type="body" idx="1"/>
          </p:nvPr>
        </p:nvSpPr>
        <p:spPr>
          <a:xfrm>
            <a:off x="311700" y="1330250"/>
            <a:ext cx="8520600" cy="236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Google Shape;262;p40"/>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3" name="Google Shape;263;p40"/>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Google Shape;264;p40"/>
          <p:cNvSpPr txBox="1">
            <a:spLocks noGrp="1"/>
          </p:cNvSpPr>
          <p:nvPr>
            <p:ph type="body" idx="1"/>
          </p:nvPr>
        </p:nvSpPr>
        <p:spPr>
          <a:xfrm>
            <a:off x="311700" y="4648200"/>
            <a:ext cx="4345800" cy="46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latin typeface="Times New Roman"/>
                <a:ea typeface="Times New Roman"/>
                <a:cs typeface="Times New Roman"/>
                <a:sym typeface="Times New Roman"/>
              </a:rPr>
              <a:t>Graph from </a:t>
            </a:r>
            <a:r>
              <a:rPr lang="en" sz="1100" i="1">
                <a:latin typeface="Times New Roman"/>
                <a:ea typeface="Times New Roman"/>
                <a:cs typeface="Times New Roman"/>
                <a:sym typeface="Times New Roman"/>
              </a:rPr>
              <a:t>TensorFlow for Machine Intelligence</a:t>
            </a:r>
            <a:endParaRPr sz="1100" i="1">
              <a:latin typeface="Times New Roman"/>
              <a:ea typeface="Times New Roman"/>
              <a:cs typeface="Times New Roman"/>
              <a:sym typeface="Times New Roman"/>
            </a:endParaRPr>
          </a:p>
        </p:txBody>
      </p:sp>
      <p:sp>
        <p:nvSpPr>
          <p:cNvPr id="265" name="Google Shape;265;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28</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271" name="Google Shape;271;p41"/>
          <p:cNvSpPr txBox="1">
            <a:spLocks noGrp="1"/>
          </p:cNvSpPr>
          <p:nvPr>
            <p:ph type="body" idx="1"/>
          </p:nvPr>
        </p:nvSpPr>
        <p:spPr>
          <a:xfrm>
            <a:off x="311700" y="1330250"/>
            <a:ext cx="8520600" cy="236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marL="0" lvl="0" indent="0" algn="l"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72" name="Google Shape;272;p41"/>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3" name="Google Shape;273;p41"/>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Google Shape;274;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29</a:t>
            </a:fld>
            <a:endParaRPr>
              <a:solidFill>
                <a:schemeClr val="lt2"/>
              </a:solidFill>
            </a:endParaRPr>
          </a:p>
        </p:txBody>
      </p:sp>
      <p:sp>
        <p:nvSpPr>
          <p:cNvPr id="275" name="Google Shape;275;p41"/>
          <p:cNvSpPr txBox="1">
            <a:spLocks noGrp="1"/>
          </p:cNvSpPr>
          <p:nvPr>
            <p:ph type="body" idx="1"/>
          </p:nvPr>
        </p:nvSpPr>
        <p:spPr>
          <a:xfrm>
            <a:off x="311700" y="4648200"/>
            <a:ext cx="4345800" cy="46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latin typeface="Times New Roman"/>
                <a:ea typeface="Times New Roman"/>
                <a:cs typeface="Times New Roman"/>
                <a:sym typeface="Times New Roman"/>
              </a:rPr>
              <a:t>Graph from </a:t>
            </a:r>
            <a:r>
              <a:rPr lang="en" sz="1100" i="1">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Agenda</a:t>
            </a:r>
            <a:endParaRPr b="1">
              <a:latin typeface="Georgia"/>
              <a:ea typeface="Georgia"/>
              <a:cs typeface="Georgia"/>
              <a:sym typeface="Georgia"/>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marL="0" lvl="0" indent="0" algn="l" rtl="0">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Google Shape;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a:t>
            </a:fld>
            <a:endParaRPr>
              <a:solidFill>
                <a:schemeClr val="lt2"/>
              </a:solidFill>
            </a:endParaRPr>
          </a:p>
        </p:txBody>
      </p:sp>
      <p:pic>
        <p:nvPicPr>
          <p:cNvPr id="71" name="Google Shape;71;p15"/>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281" name="Google Shape;281;p42"/>
          <p:cNvSpPr txBox="1">
            <a:spLocks noGrp="1"/>
          </p:cNvSpPr>
          <p:nvPr>
            <p:ph type="body" idx="1"/>
          </p:nvPr>
        </p:nvSpPr>
        <p:spPr>
          <a:xfrm>
            <a:off x="311700" y="1330250"/>
            <a:ext cx="8520600" cy="236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marL="0" lvl="0" indent="0" algn="l" rtl="0">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Google Shape;282;p42"/>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83" name="Google Shape;283;p42"/>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Google Shape;28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30</a:t>
            </a:fld>
            <a:endParaRPr>
              <a:solidFill>
                <a:schemeClr val="lt2"/>
              </a:solidFill>
            </a:endParaRPr>
          </a:p>
        </p:txBody>
      </p:sp>
      <p:sp>
        <p:nvSpPr>
          <p:cNvPr id="285" name="Google Shape;285;p42"/>
          <p:cNvSpPr txBox="1">
            <a:spLocks noGrp="1"/>
          </p:cNvSpPr>
          <p:nvPr>
            <p:ph type="body" idx="1"/>
          </p:nvPr>
        </p:nvSpPr>
        <p:spPr>
          <a:xfrm>
            <a:off x="311700" y="4648200"/>
            <a:ext cx="4345800" cy="46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latin typeface="Times New Roman"/>
                <a:ea typeface="Times New Roman"/>
                <a:cs typeface="Times New Roman"/>
                <a:sym typeface="Times New Roman"/>
              </a:rPr>
              <a:t>Graph from </a:t>
            </a:r>
            <a:r>
              <a:rPr lang="en" sz="1100" i="1">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Google Shape;286;p42"/>
          <p:cNvSpPr txBox="1"/>
          <p:nvPr/>
        </p:nvSpPr>
        <p:spPr>
          <a:xfrm>
            <a:off x="5923125" y="1062375"/>
            <a:ext cx="27579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3"/>
          <p:cNvSpPr txBox="1">
            <a:spLocks noGrp="1"/>
          </p:cNvSpPr>
          <p:nvPr>
            <p:ph type="title"/>
          </p:nvPr>
        </p:nvSpPr>
        <p:spPr>
          <a:xfrm>
            <a:off x="410275" y="1877700"/>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a tensor?</a:t>
            </a:r>
            <a:endParaRPr sz="1400" b="1">
              <a:latin typeface="Georgia"/>
              <a:ea typeface="Georgia"/>
              <a:cs typeface="Georgia"/>
              <a:sym typeface="Georgia"/>
            </a:endParaRPr>
          </a:p>
        </p:txBody>
      </p:sp>
      <p:sp>
        <p:nvSpPr>
          <p:cNvPr id="292" name="Google Shape;29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31</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a tensor?</a:t>
            </a:r>
            <a:endParaRPr b="1">
              <a:latin typeface="Georgia"/>
              <a:ea typeface="Georgia"/>
              <a:cs typeface="Georgia"/>
              <a:sym typeface="Georgia"/>
            </a:endParaRPr>
          </a:p>
        </p:txBody>
      </p:sp>
      <p:sp>
        <p:nvSpPr>
          <p:cNvPr id="298" name="Google Shape;298;p44"/>
          <p:cNvSpPr txBox="1">
            <a:spLocks noGrp="1"/>
          </p:cNvSpPr>
          <p:nvPr>
            <p:ph type="body" idx="1"/>
          </p:nvPr>
        </p:nvSpPr>
        <p:spPr>
          <a:xfrm>
            <a:off x="311700" y="1330250"/>
            <a:ext cx="8520600" cy="236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Georgia"/>
                <a:ea typeface="Georgia"/>
                <a:cs typeface="Georgia"/>
                <a:sym typeface="Georgia"/>
              </a:rPr>
              <a:t>An n-dimensional array</a:t>
            </a:r>
            <a:endParaRPr sz="2000" b="1">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marL="0" lvl="0" indent="0" algn="l" rtl="0">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Google Shape;299;p44"/>
          <p:cNvSpPr txBox="1"/>
          <p:nvPr/>
        </p:nvSpPr>
        <p:spPr>
          <a:xfrm>
            <a:off x="948100" y="3851700"/>
            <a:ext cx="6826500" cy="7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32</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06" name="Google Shape;306;p45"/>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Google Shape;307;p45"/>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Google Shape;308;p45"/>
          <p:cNvSpPr txBox="1"/>
          <p:nvPr/>
        </p:nvSpPr>
        <p:spPr>
          <a:xfrm>
            <a:off x="4367875" y="1370925"/>
            <a:ext cx="33474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rPr>
              <a:t>Visualized by TensorBoard</a:t>
            </a:r>
            <a:endParaRPr>
              <a:solidFill>
                <a:srgbClr val="EFEFEF"/>
              </a:solidFill>
            </a:endParaRPr>
          </a:p>
        </p:txBody>
      </p:sp>
      <p:sp>
        <p:nvSpPr>
          <p:cNvPr id="309" name="Google Shape;30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33</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15" name="Google Shape;315;p46"/>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Google Shape;316;p4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Google Shape;317;p46"/>
          <p:cNvSpPr txBox="1"/>
          <p:nvPr/>
        </p:nvSpPr>
        <p:spPr>
          <a:xfrm>
            <a:off x="311700" y="2405950"/>
            <a:ext cx="4318800" cy="16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EFEFEF"/>
              </a:solidFill>
            </a:endParaRPr>
          </a:p>
        </p:txBody>
      </p:sp>
      <p:sp>
        <p:nvSpPr>
          <p:cNvPr id="318" name="Google Shape;318;p46"/>
          <p:cNvSpPr txBox="1"/>
          <p:nvPr/>
        </p:nvSpPr>
        <p:spPr>
          <a:xfrm>
            <a:off x="4367875" y="1370925"/>
            <a:ext cx="33474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rPr>
              <a:t>Visualized by TensorBoard</a:t>
            </a:r>
            <a:endParaRPr>
              <a:solidFill>
                <a:srgbClr val="EFEFEF"/>
              </a:solidFill>
            </a:endParaRPr>
          </a:p>
        </p:txBody>
      </p:sp>
      <p:sp>
        <p:nvSpPr>
          <p:cNvPr id="319" name="Google Shape;31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34</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25" name="Google Shape;325;p47"/>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Google Shape;326;p47"/>
          <p:cNvSpPr txBox="1"/>
          <p:nvPr/>
        </p:nvSpPr>
        <p:spPr>
          <a:xfrm>
            <a:off x="4286550" y="1336850"/>
            <a:ext cx="33474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rPr>
              <a:t>Interpreted?</a:t>
            </a:r>
            <a:endParaRPr>
              <a:solidFill>
                <a:srgbClr val="EFEFEF"/>
              </a:solidFill>
            </a:endParaRPr>
          </a:p>
        </p:txBody>
      </p:sp>
      <p:pic>
        <p:nvPicPr>
          <p:cNvPr id="327" name="Google Shape;327;p4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Google Shape;328;p47"/>
          <p:cNvSpPr txBox="1"/>
          <p:nvPr/>
        </p:nvSpPr>
        <p:spPr>
          <a:xfrm>
            <a:off x="5389350" y="2643575"/>
            <a:ext cx="4683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29" name="Google Shape;329;p47"/>
          <p:cNvSpPr txBox="1"/>
          <p:nvPr/>
        </p:nvSpPr>
        <p:spPr>
          <a:xfrm>
            <a:off x="5389350" y="2193224"/>
            <a:ext cx="56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30" name="Google Shape;330;p47"/>
          <p:cNvSpPr txBox="1"/>
          <p:nvPr/>
        </p:nvSpPr>
        <p:spPr>
          <a:xfrm>
            <a:off x="6423425" y="2625224"/>
            <a:ext cx="56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331" name="Google Shape;33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35</a:t>
            </a:fld>
            <a:endParaRPr>
              <a:solidFill>
                <a:schemeClr val="lt2"/>
              </a:solidFill>
            </a:endParaRPr>
          </a:p>
        </p:txBody>
      </p:sp>
      <p:sp>
        <p:nvSpPr>
          <p:cNvPr id="332" name="Google Shape;332;p47"/>
          <p:cNvSpPr txBox="1"/>
          <p:nvPr/>
        </p:nvSpPr>
        <p:spPr>
          <a:xfrm>
            <a:off x="311700" y="2460675"/>
            <a:ext cx="4053300" cy="14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38" name="Google Shape;338;p48"/>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Google Shape;339;p48"/>
          <p:cNvSpPr txBox="1"/>
          <p:nvPr/>
        </p:nvSpPr>
        <p:spPr>
          <a:xfrm>
            <a:off x="311700" y="2460675"/>
            <a:ext cx="4053300" cy="14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EFEFEF"/>
              </a:solidFill>
              <a:latin typeface="Times New Roman"/>
              <a:ea typeface="Times New Roman"/>
              <a:cs typeface="Times New Roman"/>
              <a:sym typeface="Times New Roman"/>
            </a:endParaRPr>
          </a:p>
        </p:txBody>
      </p:sp>
      <p:sp>
        <p:nvSpPr>
          <p:cNvPr id="340" name="Google Shape;34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36</a:t>
            </a:fld>
            <a:endParaRPr>
              <a:solidFill>
                <a:schemeClr val="lt2"/>
              </a:solidFill>
            </a:endParaRPr>
          </a:p>
        </p:txBody>
      </p:sp>
      <p:sp>
        <p:nvSpPr>
          <p:cNvPr id="341" name="Google Shape;341;p48"/>
          <p:cNvSpPr txBox="1"/>
          <p:nvPr/>
        </p:nvSpPr>
        <p:spPr>
          <a:xfrm>
            <a:off x="4286550" y="1336850"/>
            <a:ext cx="33474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rPr>
              <a:t>Interpreted?</a:t>
            </a:r>
            <a:endParaRPr>
              <a:solidFill>
                <a:srgbClr val="EFEFEF"/>
              </a:solidFill>
            </a:endParaRPr>
          </a:p>
        </p:txBody>
      </p:sp>
      <p:pic>
        <p:nvPicPr>
          <p:cNvPr id="342" name="Google Shape;342;p48"/>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Google Shape;343;p48"/>
          <p:cNvSpPr txBox="1"/>
          <p:nvPr/>
        </p:nvSpPr>
        <p:spPr>
          <a:xfrm>
            <a:off x="5389350" y="2643575"/>
            <a:ext cx="4683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44" name="Google Shape;344;p48"/>
          <p:cNvSpPr txBox="1"/>
          <p:nvPr/>
        </p:nvSpPr>
        <p:spPr>
          <a:xfrm>
            <a:off x="5389350" y="2193224"/>
            <a:ext cx="56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45" name="Google Shape;345;p48"/>
          <p:cNvSpPr txBox="1"/>
          <p:nvPr/>
        </p:nvSpPr>
        <p:spPr>
          <a:xfrm>
            <a:off x="6423425" y="2625224"/>
            <a:ext cx="56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pic>
        <p:nvPicPr>
          <p:cNvPr id="346" name="Google Shape;346;p48"/>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Data Flow Graphs</a:t>
            </a:r>
            <a:endParaRPr b="1">
              <a:latin typeface="Georgia"/>
              <a:ea typeface="Georgia"/>
              <a:cs typeface="Georgia"/>
              <a:sym typeface="Georgia"/>
            </a:endParaRPr>
          </a:p>
        </p:txBody>
      </p:sp>
      <p:sp>
        <p:nvSpPr>
          <p:cNvPr id="352" name="Google Shape;352;p49"/>
          <p:cNvSpPr txBox="1">
            <a:spLocks noGrp="1"/>
          </p:cNvSpPr>
          <p:nvPr>
            <p:ph type="body" idx="1"/>
          </p:nvPr>
        </p:nvSpPr>
        <p:spPr>
          <a:xfrm>
            <a:off x="311700" y="1330250"/>
            <a:ext cx="8520600" cy="230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print(a)</a:t>
            </a:r>
            <a:endParaRPr>
              <a:solidFill>
                <a:srgbClr val="FFFFFF"/>
              </a:solidFill>
              <a:latin typeface="Consolas"/>
              <a:ea typeface="Consolas"/>
              <a:cs typeface="Consolas"/>
              <a:sym typeface="Consolas"/>
            </a:endParaRPr>
          </a:p>
        </p:txBody>
      </p:sp>
      <p:sp>
        <p:nvSpPr>
          <p:cNvPr id="353" name="Google Shape;353;p49"/>
          <p:cNvSpPr txBox="1"/>
          <p:nvPr/>
        </p:nvSpPr>
        <p:spPr>
          <a:xfrm>
            <a:off x="311700" y="3264725"/>
            <a:ext cx="4343700" cy="4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Google Shape;35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37</a:t>
            </a:fld>
            <a:endParaRPr>
              <a:solidFill>
                <a:schemeClr val="lt2"/>
              </a:solidFill>
            </a:endParaRPr>
          </a:p>
        </p:txBody>
      </p:sp>
      <p:pic>
        <p:nvPicPr>
          <p:cNvPr id="355" name="Google Shape;355;p49"/>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Google Shape;356;p49"/>
          <p:cNvSpPr txBox="1"/>
          <p:nvPr/>
        </p:nvSpPr>
        <p:spPr>
          <a:xfrm>
            <a:off x="5582475" y="2650175"/>
            <a:ext cx="4683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a:t>
            </a:r>
            <a:endParaRPr/>
          </a:p>
        </p:txBody>
      </p:sp>
      <p:sp>
        <p:nvSpPr>
          <p:cNvPr id="357" name="Google Shape;357;p49"/>
          <p:cNvSpPr txBox="1"/>
          <p:nvPr/>
        </p:nvSpPr>
        <p:spPr>
          <a:xfrm>
            <a:off x="5582475" y="2199824"/>
            <a:ext cx="56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a:t>
            </a:r>
            <a:endParaRPr/>
          </a:p>
        </p:txBody>
      </p:sp>
      <p:sp>
        <p:nvSpPr>
          <p:cNvPr id="358" name="Google Shape;358;p49"/>
          <p:cNvSpPr txBox="1"/>
          <p:nvPr/>
        </p:nvSpPr>
        <p:spPr>
          <a:xfrm>
            <a:off x="6616550" y="2631824"/>
            <a:ext cx="56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How to get the value of a?</a:t>
            </a:r>
            <a:endParaRPr b="1">
              <a:latin typeface="Georgia"/>
              <a:ea typeface="Georgia"/>
              <a:cs typeface="Georgia"/>
              <a:sym typeface="Georgia"/>
            </a:endParaRPr>
          </a:p>
        </p:txBody>
      </p:sp>
      <p:sp>
        <p:nvSpPr>
          <p:cNvPr id="364" name="Google Shape;364;p50"/>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Create a </a:t>
            </a:r>
            <a:r>
              <a:rPr lang="en" b="1">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marL="0" lvl="0" indent="0" algn="l" rtl="0">
              <a:spcBef>
                <a:spcPts val="1600"/>
              </a:spcBef>
              <a:spcAft>
                <a:spcPts val="1600"/>
              </a:spcAft>
              <a:buNone/>
            </a:pPr>
            <a:endParaRPr>
              <a:latin typeface="Georgia"/>
              <a:ea typeface="Georgia"/>
              <a:cs typeface="Georgia"/>
              <a:sym typeface="Georgia"/>
            </a:endParaRPr>
          </a:p>
        </p:txBody>
      </p:sp>
      <p:sp>
        <p:nvSpPr>
          <p:cNvPr id="365" name="Google Shape;36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38</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How to get the value of a?</a:t>
            </a:r>
            <a:endParaRPr b="1">
              <a:latin typeface="Georgia"/>
              <a:ea typeface="Georgia"/>
              <a:cs typeface="Georgia"/>
              <a:sym typeface="Georgia"/>
            </a:endParaRPr>
          </a:p>
        </p:txBody>
      </p:sp>
      <p:sp>
        <p:nvSpPr>
          <p:cNvPr id="371" name="Google Shape;371;p51"/>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Georgia"/>
                <a:ea typeface="Georgia"/>
                <a:cs typeface="Georgia"/>
                <a:sym typeface="Georgia"/>
              </a:rPr>
              <a:t>Create a </a:t>
            </a:r>
            <a:r>
              <a:rPr lang="en" b="1" dirty="0">
                <a:latin typeface="Georgia"/>
                <a:ea typeface="Georgia"/>
                <a:cs typeface="Georgia"/>
                <a:sym typeface="Georgia"/>
              </a:rPr>
              <a:t>session</a:t>
            </a:r>
            <a:r>
              <a:rPr lang="en" dirty="0">
                <a:latin typeface="Georgia"/>
                <a:ea typeface="Georgia"/>
                <a:cs typeface="Georgia"/>
                <a:sym typeface="Georgia"/>
              </a:rPr>
              <a:t>, assign it to variable sess so we can call it later</a:t>
            </a:r>
            <a:endParaRPr dirty="0">
              <a:latin typeface="Georgia"/>
              <a:ea typeface="Georgia"/>
              <a:cs typeface="Georgia"/>
              <a:sym typeface="Georgia"/>
            </a:endParaRPr>
          </a:p>
          <a:p>
            <a:pPr marL="0" lvl="0" indent="0" algn="l" rtl="0">
              <a:spcBef>
                <a:spcPts val="1600"/>
              </a:spcBef>
              <a:spcAft>
                <a:spcPts val="0"/>
              </a:spcAft>
              <a:buNone/>
            </a:pPr>
            <a:r>
              <a:rPr lang="en" dirty="0">
                <a:latin typeface="Georgia"/>
                <a:ea typeface="Georgia"/>
                <a:cs typeface="Georgia"/>
                <a:sym typeface="Georgia"/>
              </a:rPr>
              <a:t>Within the session, evaluate the graph to fetch the value of a</a:t>
            </a:r>
            <a:endParaRPr dirty="0">
              <a:latin typeface="Georgia"/>
              <a:ea typeface="Georgia"/>
              <a:cs typeface="Georgia"/>
              <a:sym typeface="Georgia"/>
            </a:endParaRPr>
          </a:p>
          <a:p>
            <a:pPr marL="0" lvl="0" indent="0" algn="l" rtl="0">
              <a:spcBef>
                <a:spcPts val="1600"/>
              </a:spcBef>
              <a:spcAft>
                <a:spcPts val="0"/>
              </a:spcAft>
              <a:buNone/>
            </a:pPr>
            <a:r>
              <a:rPr lang="en" sz="1200" dirty="0">
                <a:solidFill>
                  <a:srgbClr val="FFFFFF"/>
                </a:solidFill>
                <a:latin typeface="Consolas"/>
                <a:ea typeface="Consolas"/>
                <a:cs typeface="Consolas"/>
                <a:sym typeface="Consolas"/>
              </a:rPr>
              <a:t>import tensorflow as tf</a:t>
            </a:r>
            <a:br>
              <a:rPr lang="en" sz="1200" dirty="0">
                <a:solidFill>
                  <a:srgbClr val="FFFFFF"/>
                </a:solidFill>
                <a:latin typeface="Consolas"/>
                <a:ea typeface="Consolas"/>
                <a:cs typeface="Consolas"/>
                <a:sym typeface="Consolas"/>
              </a:rPr>
            </a:br>
            <a:r>
              <a:rPr lang="en" sz="1200" dirty="0">
                <a:solidFill>
                  <a:srgbClr val="FFFFFF"/>
                </a:solidFill>
                <a:latin typeface="Consolas"/>
                <a:ea typeface="Consolas"/>
                <a:cs typeface="Consolas"/>
                <a:sym typeface="Consolas"/>
              </a:rPr>
              <a:t>a = tf.add(3, 5)</a:t>
            </a:r>
            <a:br>
              <a:rPr lang="en" sz="1200" dirty="0">
                <a:solidFill>
                  <a:srgbClr val="FFFFFF"/>
                </a:solidFill>
                <a:latin typeface="Consolas"/>
                <a:ea typeface="Consolas"/>
                <a:cs typeface="Consolas"/>
                <a:sym typeface="Consolas"/>
              </a:rPr>
            </a:br>
            <a:r>
              <a:rPr lang="en" sz="1200" dirty="0">
                <a:solidFill>
                  <a:srgbClr val="FFFFFF"/>
                </a:solidFill>
                <a:latin typeface="Consolas"/>
                <a:ea typeface="Consolas"/>
                <a:cs typeface="Consolas"/>
                <a:sym typeface="Consolas"/>
              </a:rPr>
              <a:t>sess = tf.Session()</a:t>
            </a:r>
            <a:br>
              <a:rPr lang="en" sz="1200" dirty="0">
                <a:solidFill>
                  <a:srgbClr val="FFFFFF"/>
                </a:solidFill>
                <a:latin typeface="Consolas"/>
                <a:ea typeface="Consolas"/>
                <a:cs typeface="Consolas"/>
                <a:sym typeface="Consolas"/>
              </a:rPr>
            </a:br>
            <a:r>
              <a:rPr lang="en" sz="1200" dirty="0">
                <a:solidFill>
                  <a:srgbClr val="FFFFFF"/>
                </a:solidFill>
                <a:latin typeface="Consolas"/>
                <a:ea typeface="Consolas"/>
                <a:cs typeface="Consolas"/>
                <a:sym typeface="Consolas"/>
              </a:rPr>
              <a:t>print(sess.run(a))</a:t>
            </a:r>
            <a:br>
              <a:rPr lang="en" sz="1200" dirty="0">
                <a:solidFill>
                  <a:srgbClr val="FFFFFF"/>
                </a:solidFill>
                <a:latin typeface="Consolas"/>
                <a:ea typeface="Consolas"/>
                <a:cs typeface="Consolas"/>
                <a:sym typeface="Consolas"/>
              </a:rPr>
            </a:br>
            <a:r>
              <a:rPr lang="en" sz="1200" dirty="0">
                <a:solidFill>
                  <a:srgbClr val="FFFFFF"/>
                </a:solidFill>
                <a:latin typeface="Consolas"/>
                <a:ea typeface="Consolas"/>
                <a:cs typeface="Consolas"/>
                <a:sym typeface="Consolas"/>
              </a:rPr>
              <a:t>sess.close()</a:t>
            </a:r>
            <a:endParaRPr sz="1200" dirty="0">
              <a:solidFill>
                <a:srgbClr val="FFFFFF"/>
              </a:solidFill>
              <a:latin typeface="Consolas"/>
              <a:ea typeface="Consolas"/>
              <a:cs typeface="Consolas"/>
              <a:sym typeface="Consolas"/>
            </a:endParaRPr>
          </a:p>
          <a:p>
            <a:pPr marL="0" lvl="0" indent="0" algn="l" rtl="0">
              <a:spcBef>
                <a:spcPts val="1600"/>
              </a:spcBef>
              <a:spcAft>
                <a:spcPts val="1600"/>
              </a:spcAft>
              <a:buNone/>
            </a:pPr>
            <a:endParaRPr dirty="0">
              <a:latin typeface="Georgia"/>
              <a:ea typeface="Georgia"/>
              <a:cs typeface="Georgia"/>
              <a:sym typeface="Georgia"/>
            </a:endParaRPr>
          </a:p>
        </p:txBody>
      </p:sp>
      <p:pic>
        <p:nvPicPr>
          <p:cNvPr id="372" name="Google Shape;372;p51"/>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Google Shape;373;p51"/>
          <p:cNvSpPr txBox="1"/>
          <p:nvPr/>
        </p:nvSpPr>
        <p:spPr>
          <a:xfrm>
            <a:off x="3425100" y="4422825"/>
            <a:ext cx="540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endParaRPr sz="1200">
              <a:solidFill>
                <a:srgbClr val="FFFFFF"/>
              </a:solidFill>
              <a:latin typeface="Times New Roman"/>
              <a:ea typeface="Times New Roman"/>
              <a:cs typeface="Times New Roman"/>
              <a:sym typeface="Times New Roman"/>
            </a:endParaRPr>
          </a:p>
        </p:txBody>
      </p:sp>
      <p:sp>
        <p:nvSpPr>
          <p:cNvPr id="374" name="Google Shape;374;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39</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What’s TensorFlow™?</a:t>
            </a:r>
            <a:endParaRPr b="1">
              <a:latin typeface="Georgia"/>
              <a:ea typeface="Georgia"/>
              <a:cs typeface="Georgia"/>
              <a:sym typeface="Georgia"/>
            </a:endParaRPr>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Georgia"/>
              <a:ea typeface="Georgia"/>
              <a:cs typeface="Georgia"/>
              <a:sym typeface="Georgia"/>
            </a:endParaRPr>
          </a:p>
          <a:p>
            <a:pPr marL="0" lvl="0" indent="0" algn="l" rtl="0">
              <a:spcBef>
                <a:spcPts val="1600"/>
              </a:spcBef>
              <a:spcAft>
                <a:spcPts val="0"/>
              </a:spcAft>
              <a:buNone/>
            </a:pPr>
            <a:endParaRPr>
              <a:latin typeface="Georgia"/>
              <a:ea typeface="Georgia"/>
              <a:cs typeface="Georgia"/>
              <a:sym typeface="Georgia"/>
            </a:endParaRPr>
          </a:p>
          <a:p>
            <a:pPr marL="0" lvl="0" indent="0" algn="ctr" rtl="0">
              <a:spcBef>
                <a:spcPts val="1600"/>
              </a:spcBef>
              <a:spcAft>
                <a:spcPts val="1600"/>
              </a:spcAft>
              <a:buNone/>
            </a:pP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How to get the value of a?</a:t>
            </a:r>
            <a:endParaRPr b="1">
              <a:latin typeface="Georgia"/>
              <a:ea typeface="Georgia"/>
              <a:cs typeface="Georgia"/>
              <a:sym typeface="Georgia"/>
            </a:endParaRPr>
          </a:p>
        </p:txBody>
      </p:sp>
      <p:sp>
        <p:nvSpPr>
          <p:cNvPr id="380" name="Google Shape;380;p52"/>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Create a </a:t>
            </a:r>
            <a:r>
              <a:rPr lang="en" b="1">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marL="0" lvl="0" indent="0" algn="l" rtl="0">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marL="0" lvl="0" indent="0" algn="l" rtl="0">
              <a:spcBef>
                <a:spcPts val="1600"/>
              </a:spcBef>
              <a:spcAft>
                <a:spcPts val="1600"/>
              </a:spcAft>
              <a:buNone/>
            </a:pPr>
            <a:endParaRPr>
              <a:latin typeface="Georgia"/>
              <a:ea typeface="Georgia"/>
              <a:cs typeface="Georgia"/>
              <a:sym typeface="Georgia"/>
            </a:endParaRPr>
          </a:p>
        </p:txBody>
      </p:sp>
      <p:sp>
        <p:nvSpPr>
          <p:cNvPr id="381" name="Google Shape;381;p52"/>
          <p:cNvSpPr txBox="1"/>
          <p:nvPr/>
        </p:nvSpPr>
        <p:spPr>
          <a:xfrm>
            <a:off x="2349000" y="2948250"/>
            <a:ext cx="1323900" cy="4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EFEFEF"/>
                </a:solidFill>
                <a:latin typeface="Consolas"/>
                <a:ea typeface="Consolas"/>
                <a:cs typeface="Consolas"/>
                <a:sym typeface="Consolas"/>
              </a:rPr>
              <a:t>&gt;&gt; 8</a:t>
            </a:r>
            <a:endParaRPr sz="1800" b="1">
              <a:solidFill>
                <a:srgbClr val="EFEFEF"/>
              </a:solidFill>
              <a:latin typeface="Consolas"/>
              <a:ea typeface="Consolas"/>
              <a:cs typeface="Consolas"/>
              <a:sym typeface="Consolas"/>
            </a:endParaRPr>
          </a:p>
        </p:txBody>
      </p:sp>
      <p:pic>
        <p:nvPicPr>
          <p:cNvPr id="382" name="Google Shape;382;p5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Google Shape;383;p52"/>
          <p:cNvSpPr/>
          <p:nvPr/>
        </p:nvSpPr>
        <p:spPr>
          <a:xfrm>
            <a:off x="7286200" y="3515575"/>
            <a:ext cx="486000" cy="10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2"/>
          <p:cNvSpPr txBox="1"/>
          <p:nvPr/>
        </p:nvSpPr>
        <p:spPr>
          <a:xfrm>
            <a:off x="7286200" y="3214437"/>
            <a:ext cx="56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8</a:t>
            </a:r>
            <a:endParaRPr/>
          </a:p>
        </p:txBody>
      </p:sp>
      <p:sp>
        <p:nvSpPr>
          <p:cNvPr id="385" name="Google Shape;385;p52"/>
          <p:cNvSpPr txBox="1"/>
          <p:nvPr/>
        </p:nvSpPr>
        <p:spPr>
          <a:xfrm>
            <a:off x="3425100" y="4422825"/>
            <a:ext cx="540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endParaRPr sz="1200">
              <a:solidFill>
                <a:srgbClr val="FFFFFF"/>
              </a:solidFill>
              <a:latin typeface="Times New Roman"/>
              <a:ea typeface="Times New Roman"/>
              <a:cs typeface="Times New Roman"/>
              <a:sym typeface="Times New Roman"/>
            </a:endParaRPr>
          </a:p>
        </p:txBody>
      </p:sp>
      <p:sp>
        <p:nvSpPr>
          <p:cNvPr id="386" name="Google Shape;38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40</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How to get the value of a?</a:t>
            </a:r>
            <a:endParaRPr b="1">
              <a:latin typeface="Georgia"/>
              <a:ea typeface="Georgia"/>
              <a:cs typeface="Georgia"/>
              <a:sym typeface="Georgia"/>
            </a:endParaRPr>
          </a:p>
        </p:txBody>
      </p:sp>
      <p:sp>
        <p:nvSpPr>
          <p:cNvPr id="392" name="Google Shape;392;p53"/>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Georgia"/>
                <a:ea typeface="Georgia"/>
                <a:cs typeface="Georgia"/>
                <a:sym typeface="Georgia"/>
              </a:rPr>
              <a:t>Create a </a:t>
            </a:r>
            <a:r>
              <a:rPr lang="en" b="1" dirty="0">
                <a:latin typeface="Georgia"/>
                <a:ea typeface="Georgia"/>
                <a:cs typeface="Georgia"/>
                <a:sym typeface="Georgia"/>
              </a:rPr>
              <a:t>session</a:t>
            </a:r>
            <a:r>
              <a:rPr lang="en" dirty="0">
                <a:latin typeface="Georgia"/>
                <a:ea typeface="Georgia"/>
                <a:cs typeface="Georgia"/>
                <a:sym typeface="Georgia"/>
              </a:rPr>
              <a:t>, assign it to variable sess so we can call it later</a:t>
            </a:r>
            <a:endParaRPr dirty="0">
              <a:latin typeface="Georgia"/>
              <a:ea typeface="Georgia"/>
              <a:cs typeface="Georgia"/>
              <a:sym typeface="Georgia"/>
            </a:endParaRPr>
          </a:p>
          <a:p>
            <a:pPr marL="0" lvl="0" indent="0" algn="l" rtl="0">
              <a:spcBef>
                <a:spcPts val="1600"/>
              </a:spcBef>
              <a:spcAft>
                <a:spcPts val="0"/>
              </a:spcAft>
              <a:buNone/>
            </a:pPr>
            <a:r>
              <a:rPr lang="en" dirty="0">
                <a:latin typeface="Georgia"/>
                <a:ea typeface="Georgia"/>
                <a:cs typeface="Georgia"/>
                <a:sym typeface="Georgia"/>
              </a:rPr>
              <a:t>Within the session, evaluate the graph to fetch the value of a</a:t>
            </a:r>
            <a:endParaRPr dirty="0">
              <a:latin typeface="Georgia"/>
              <a:ea typeface="Georgia"/>
              <a:cs typeface="Georgia"/>
              <a:sym typeface="Georgia"/>
            </a:endParaRPr>
          </a:p>
          <a:p>
            <a:pPr marL="0" lvl="0" indent="0" algn="l" rtl="0">
              <a:spcBef>
                <a:spcPts val="1600"/>
              </a:spcBef>
              <a:spcAft>
                <a:spcPts val="0"/>
              </a:spcAft>
              <a:buNone/>
            </a:pPr>
            <a:r>
              <a:rPr lang="en" sz="1200" dirty="0">
                <a:solidFill>
                  <a:srgbClr val="FFFFFF"/>
                </a:solidFill>
                <a:latin typeface="Consolas"/>
                <a:ea typeface="Consolas"/>
                <a:cs typeface="Consolas"/>
                <a:sym typeface="Consolas"/>
              </a:rPr>
              <a:t>import tensorflow as tf</a:t>
            </a:r>
            <a:br>
              <a:rPr lang="en" sz="1200" dirty="0">
                <a:solidFill>
                  <a:srgbClr val="FFFFFF"/>
                </a:solidFill>
                <a:latin typeface="Consolas"/>
                <a:ea typeface="Consolas"/>
                <a:cs typeface="Consolas"/>
                <a:sym typeface="Consolas"/>
              </a:rPr>
            </a:br>
            <a:r>
              <a:rPr lang="en" sz="1200" dirty="0">
                <a:solidFill>
                  <a:srgbClr val="FFFFFF"/>
                </a:solidFill>
                <a:latin typeface="Consolas"/>
                <a:ea typeface="Consolas"/>
                <a:cs typeface="Consolas"/>
                <a:sym typeface="Consolas"/>
              </a:rPr>
              <a:t>a = tf.add(3, 5)</a:t>
            </a:r>
            <a:br>
              <a:rPr lang="en" sz="1200" dirty="0">
                <a:solidFill>
                  <a:srgbClr val="FFFFFF"/>
                </a:solidFill>
                <a:latin typeface="Consolas"/>
                <a:ea typeface="Consolas"/>
                <a:cs typeface="Consolas"/>
                <a:sym typeface="Consolas"/>
              </a:rPr>
            </a:br>
            <a:r>
              <a:rPr lang="en" sz="1200" dirty="0">
                <a:solidFill>
                  <a:srgbClr val="FFFFFF"/>
                </a:solidFill>
                <a:latin typeface="Consolas"/>
                <a:ea typeface="Consolas"/>
                <a:cs typeface="Consolas"/>
                <a:sym typeface="Consolas"/>
              </a:rPr>
              <a:t>sess = tf.Session()</a:t>
            </a:r>
            <a:br>
              <a:rPr lang="en" sz="1200" dirty="0">
                <a:solidFill>
                  <a:srgbClr val="FFFFFF"/>
                </a:solidFill>
                <a:latin typeface="Consolas"/>
                <a:ea typeface="Consolas"/>
                <a:cs typeface="Consolas"/>
                <a:sym typeface="Consolas"/>
              </a:rPr>
            </a:br>
            <a:r>
              <a:rPr lang="en" sz="1200" dirty="0">
                <a:solidFill>
                  <a:schemeClr val="dk1"/>
                </a:solidFill>
                <a:latin typeface="Consolas"/>
                <a:ea typeface="Consolas"/>
                <a:cs typeface="Consolas"/>
                <a:sym typeface="Consolas"/>
              </a:rPr>
              <a:t>with tf.Session() as sess:</a:t>
            </a:r>
            <a:br>
              <a:rPr lang="en" sz="1200" dirty="0">
                <a:solidFill>
                  <a:schemeClr val="dk1"/>
                </a:solidFill>
                <a:latin typeface="Consolas"/>
                <a:ea typeface="Consolas"/>
                <a:cs typeface="Consolas"/>
                <a:sym typeface="Consolas"/>
              </a:rPr>
            </a:br>
            <a:r>
              <a:rPr lang="en" sz="1200" dirty="0">
                <a:solidFill>
                  <a:schemeClr val="dk1"/>
                </a:solidFill>
                <a:latin typeface="Consolas"/>
                <a:ea typeface="Consolas"/>
                <a:cs typeface="Consolas"/>
                <a:sym typeface="Consolas"/>
              </a:rPr>
              <a:t>	</a:t>
            </a:r>
            <a:r>
              <a:rPr lang="en" sz="1200" dirty="0">
                <a:solidFill>
                  <a:srgbClr val="FFFFFF"/>
                </a:solidFill>
                <a:latin typeface="Consolas"/>
                <a:ea typeface="Consolas"/>
                <a:cs typeface="Consolas"/>
                <a:sym typeface="Consolas"/>
              </a:rPr>
              <a:t>print(sess.run(a))</a:t>
            </a:r>
            <a:br>
              <a:rPr lang="en" sz="1200" dirty="0">
                <a:solidFill>
                  <a:srgbClr val="FFFFFF"/>
                </a:solidFill>
                <a:latin typeface="Consolas"/>
                <a:ea typeface="Consolas"/>
                <a:cs typeface="Consolas"/>
                <a:sym typeface="Consolas"/>
              </a:rPr>
            </a:br>
            <a:r>
              <a:rPr lang="en" sz="1200" dirty="0">
                <a:solidFill>
                  <a:srgbClr val="FFFFFF"/>
                </a:solidFill>
                <a:latin typeface="Consolas"/>
                <a:ea typeface="Consolas"/>
                <a:cs typeface="Consolas"/>
                <a:sym typeface="Consolas"/>
              </a:rPr>
              <a:t>sess.close()</a:t>
            </a:r>
            <a:endParaRPr sz="1200" dirty="0">
              <a:solidFill>
                <a:srgbClr val="FFFFFF"/>
              </a:solidFill>
              <a:latin typeface="Consolas"/>
              <a:ea typeface="Consolas"/>
              <a:cs typeface="Consolas"/>
              <a:sym typeface="Consolas"/>
            </a:endParaRPr>
          </a:p>
          <a:p>
            <a:pPr marL="0" lvl="0" indent="0" algn="l" rtl="0">
              <a:spcBef>
                <a:spcPts val="1600"/>
              </a:spcBef>
              <a:spcAft>
                <a:spcPts val="1600"/>
              </a:spcAft>
              <a:buNone/>
            </a:pPr>
            <a:endParaRPr dirty="0">
              <a:latin typeface="Georgia"/>
              <a:ea typeface="Georgia"/>
              <a:cs typeface="Georgia"/>
              <a:sym typeface="Georgia"/>
            </a:endParaRPr>
          </a:p>
        </p:txBody>
      </p:sp>
      <p:pic>
        <p:nvPicPr>
          <p:cNvPr id="393" name="Google Shape;393;p5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Google Shape;394;p53"/>
          <p:cNvSpPr/>
          <p:nvPr/>
        </p:nvSpPr>
        <p:spPr>
          <a:xfrm>
            <a:off x="7286200" y="3515575"/>
            <a:ext cx="486000" cy="10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3"/>
          <p:cNvSpPr txBox="1"/>
          <p:nvPr/>
        </p:nvSpPr>
        <p:spPr>
          <a:xfrm>
            <a:off x="7286200" y="3214437"/>
            <a:ext cx="5688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8</a:t>
            </a:r>
            <a:endParaRPr/>
          </a:p>
        </p:txBody>
      </p:sp>
      <p:sp>
        <p:nvSpPr>
          <p:cNvPr id="396" name="Google Shape;39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41</a:t>
            </a:fld>
            <a:endParaRPr>
              <a:solidFill>
                <a:schemeClr val="lt2"/>
              </a:solidFill>
            </a:endParaRPr>
          </a:p>
        </p:txBody>
      </p:sp>
      <p:cxnSp>
        <p:nvCxnSpPr>
          <p:cNvPr id="397" name="Google Shape;397;p53"/>
          <p:cNvCxnSpPr/>
          <p:nvPr/>
        </p:nvCxnSpPr>
        <p:spPr>
          <a:xfrm>
            <a:off x="396550" y="3623875"/>
            <a:ext cx="1169100" cy="0"/>
          </a:xfrm>
          <a:prstGeom prst="straightConnector1">
            <a:avLst/>
          </a:prstGeom>
          <a:noFill/>
          <a:ln w="19050" cap="flat" cmpd="sng">
            <a:solidFill>
              <a:srgbClr val="FFFFFF"/>
            </a:solidFill>
            <a:prstDash val="solid"/>
            <a:round/>
            <a:headEnd type="none" w="med" len="med"/>
            <a:tailEnd type="none" w="med" len="med"/>
          </a:ln>
        </p:spPr>
      </p:cxnSp>
      <p:cxnSp>
        <p:nvCxnSpPr>
          <p:cNvPr id="398" name="Google Shape;398;p53"/>
          <p:cNvCxnSpPr/>
          <p:nvPr/>
        </p:nvCxnSpPr>
        <p:spPr>
          <a:xfrm>
            <a:off x="396550" y="2988063"/>
            <a:ext cx="16062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tf.Session()</a:t>
            </a:r>
            <a:endParaRPr b="1">
              <a:latin typeface="Georgia"/>
              <a:ea typeface="Georgia"/>
              <a:cs typeface="Georgia"/>
              <a:sym typeface="Georgia"/>
            </a:endParaRPr>
          </a:p>
        </p:txBody>
      </p:sp>
      <p:sp>
        <p:nvSpPr>
          <p:cNvPr id="404" name="Google Shape;404;p54"/>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latin typeface="Georgia"/>
              <a:ea typeface="Georgia"/>
              <a:cs typeface="Georgia"/>
              <a:sym typeface="Georgia"/>
            </a:endParaRPr>
          </a:p>
          <a:p>
            <a:pPr marL="0" lvl="0" indent="0" algn="ctr" rtl="0">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Google Shape;405;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42</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tf.Session()</a:t>
            </a:r>
            <a:endParaRPr b="1">
              <a:latin typeface="Georgia"/>
              <a:ea typeface="Georgia"/>
              <a:cs typeface="Georgia"/>
              <a:sym typeface="Georgia"/>
            </a:endParaRPr>
          </a:p>
        </p:txBody>
      </p:sp>
      <p:sp>
        <p:nvSpPr>
          <p:cNvPr id="411" name="Google Shape;411;p55"/>
          <p:cNvSpPr txBox="1">
            <a:spLocks noGrp="1"/>
          </p:cNvSpPr>
          <p:nvPr>
            <p:ph type="body" idx="1"/>
          </p:nvPr>
        </p:nvSpPr>
        <p:spPr>
          <a:xfrm>
            <a:off x="311700" y="1330250"/>
            <a:ext cx="8520600" cy="35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latin typeface="Georgia"/>
              <a:ea typeface="Georgia"/>
              <a:cs typeface="Georgia"/>
              <a:sym typeface="Georgia"/>
            </a:endParaRPr>
          </a:p>
          <a:p>
            <a:pPr marL="0" lvl="0" indent="0" algn="ctr" rtl="0">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marL="0" lvl="0" indent="0" algn="ctr" rtl="0">
              <a:spcBef>
                <a:spcPts val="1600"/>
              </a:spcBef>
              <a:spcAft>
                <a:spcPts val="0"/>
              </a:spcAft>
              <a:buNone/>
            </a:pPr>
            <a:r>
              <a:rPr lang="en">
                <a:latin typeface="Georgia"/>
                <a:ea typeface="Georgia"/>
                <a:cs typeface="Georgia"/>
                <a:sym typeface="Georgia"/>
              </a:rPr>
              <a:t/>
            </a: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marL="0" lvl="0" indent="0" algn="ctr" rtl="0">
              <a:spcBef>
                <a:spcPts val="1600"/>
              </a:spcBef>
              <a:spcAft>
                <a:spcPts val="1600"/>
              </a:spcAft>
              <a:buNone/>
            </a:pPr>
            <a:endParaRPr>
              <a:latin typeface="Georgia"/>
              <a:ea typeface="Georgia"/>
              <a:cs typeface="Georgia"/>
              <a:sym typeface="Georgia"/>
            </a:endParaRPr>
          </a:p>
        </p:txBody>
      </p:sp>
      <p:sp>
        <p:nvSpPr>
          <p:cNvPr id="412" name="Google Shape;412;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43</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More graph</a:t>
            </a:r>
            <a:endParaRPr b="1">
              <a:latin typeface="Georgia"/>
              <a:ea typeface="Georgia"/>
              <a:cs typeface="Georgia"/>
              <a:sym typeface="Georgia"/>
            </a:endParaRPr>
          </a:p>
        </p:txBody>
      </p:sp>
      <p:sp>
        <p:nvSpPr>
          <p:cNvPr id="418" name="Google Shape;418;p56"/>
          <p:cNvSpPr txBox="1">
            <a:spLocks noGrp="1"/>
          </p:cNvSpPr>
          <p:nvPr>
            <p:ph type="body" idx="1"/>
          </p:nvPr>
        </p:nvSpPr>
        <p:spPr>
          <a:xfrm>
            <a:off x="311700" y="1330250"/>
            <a:ext cx="8520600" cy="365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FFFFFF"/>
                </a:solidFill>
                <a:latin typeface="Consolas"/>
                <a:ea typeface="Consolas"/>
                <a:cs typeface="Consolas"/>
                <a:sym typeface="Consolas"/>
              </a:rPr>
              <a:t>x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Google Shape;419;p56"/>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Google Shape;420;p56"/>
          <p:cNvSpPr txBox="1"/>
          <p:nvPr/>
        </p:nvSpPr>
        <p:spPr>
          <a:xfrm>
            <a:off x="3733125" y="1017725"/>
            <a:ext cx="33474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Google Shape;42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44</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Subgraphs</a:t>
            </a:r>
            <a:endParaRPr b="1">
              <a:latin typeface="Georgia"/>
              <a:ea typeface="Georgia"/>
              <a:cs typeface="Georgia"/>
              <a:sym typeface="Georgia"/>
            </a:endParaRPr>
          </a:p>
        </p:txBody>
      </p:sp>
      <p:sp>
        <p:nvSpPr>
          <p:cNvPr id="427" name="Google Shape;427;p57"/>
          <p:cNvSpPr txBox="1"/>
          <p:nvPr/>
        </p:nvSpPr>
        <p:spPr>
          <a:xfrm>
            <a:off x="4165000" y="3828000"/>
            <a:ext cx="4856100" cy="10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session won’t compute value of useless</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Google Shape;428;p57"/>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Google Shape;429;p57"/>
          <p:cNvSpPr txBox="1"/>
          <p:nvPr/>
        </p:nvSpPr>
        <p:spPr>
          <a:xfrm>
            <a:off x="5106400" y="1481450"/>
            <a:ext cx="10191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useless</a:t>
            </a:r>
            <a:endParaRPr/>
          </a:p>
        </p:txBody>
      </p:sp>
      <p:sp>
        <p:nvSpPr>
          <p:cNvPr id="430" name="Google Shape;430;p57"/>
          <p:cNvSpPr txBox="1"/>
          <p:nvPr/>
        </p:nvSpPr>
        <p:spPr>
          <a:xfrm>
            <a:off x="5269050" y="3032325"/>
            <a:ext cx="8742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add_op</a:t>
            </a:r>
            <a:endParaRPr/>
          </a:p>
        </p:txBody>
      </p:sp>
      <p:sp>
        <p:nvSpPr>
          <p:cNvPr id="431" name="Google Shape;431;p57"/>
          <p:cNvSpPr txBox="1"/>
          <p:nvPr/>
        </p:nvSpPr>
        <p:spPr>
          <a:xfrm>
            <a:off x="8281950" y="3032325"/>
            <a:ext cx="9297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mul_op</a:t>
            </a:r>
            <a:endParaRPr/>
          </a:p>
        </p:txBody>
      </p:sp>
      <p:sp>
        <p:nvSpPr>
          <p:cNvPr id="432" name="Google Shape;432;p57"/>
          <p:cNvSpPr txBox="1"/>
          <p:nvPr/>
        </p:nvSpPr>
        <p:spPr>
          <a:xfrm>
            <a:off x="7039700" y="1481450"/>
            <a:ext cx="9297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pow_op</a:t>
            </a:r>
            <a:endParaRPr/>
          </a:p>
        </p:txBody>
      </p:sp>
      <p:sp>
        <p:nvSpPr>
          <p:cNvPr id="433" name="Google Shape;433;p57"/>
          <p:cNvSpPr txBox="1"/>
          <p:nvPr/>
        </p:nvSpPr>
        <p:spPr>
          <a:xfrm>
            <a:off x="4070175" y="15745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p57"/>
          <p:cNvSpPr txBox="1"/>
          <p:nvPr/>
        </p:nvSpPr>
        <p:spPr>
          <a:xfrm>
            <a:off x="4165000" y="29713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57"/>
          <p:cNvSpPr txBox="1"/>
          <p:nvPr/>
        </p:nvSpPr>
        <p:spPr>
          <a:xfrm>
            <a:off x="7386900" y="29713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57"/>
          <p:cNvSpPr txBox="1"/>
          <p:nvPr/>
        </p:nvSpPr>
        <p:spPr>
          <a:xfrm>
            <a:off x="4165000" y="32813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57"/>
          <p:cNvSpPr txBox="1"/>
          <p:nvPr/>
        </p:nvSpPr>
        <p:spPr>
          <a:xfrm>
            <a:off x="7386900" y="32813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45</a:t>
            </a:fld>
            <a:endParaRPr>
              <a:solidFill>
                <a:schemeClr val="lt2"/>
              </a:solidFill>
            </a:endParaRPr>
          </a:p>
        </p:txBody>
      </p:sp>
      <p:sp>
        <p:nvSpPr>
          <p:cNvPr id="439" name="Google Shape;439;p57"/>
          <p:cNvSpPr txBox="1">
            <a:spLocks noGrp="1"/>
          </p:cNvSpPr>
          <p:nvPr>
            <p:ph type="body" idx="1"/>
          </p:nvPr>
        </p:nvSpPr>
        <p:spPr>
          <a:xfrm>
            <a:off x="311700" y="1330250"/>
            <a:ext cx="3713700" cy="365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Subgraphs</a:t>
            </a:r>
            <a:endParaRPr b="1">
              <a:latin typeface="Georgia"/>
              <a:ea typeface="Georgia"/>
              <a:cs typeface="Georgia"/>
              <a:sym typeface="Georgia"/>
            </a:endParaRPr>
          </a:p>
        </p:txBody>
      </p:sp>
      <p:sp>
        <p:nvSpPr>
          <p:cNvPr id="445" name="Google Shape;445;p58"/>
          <p:cNvSpPr txBox="1"/>
          <p:nvPr/>
        </p:nvSpPr>
        <p:spPr>
          <a:xfrm>
            <a:off x="4522300" y="3684275"/>
            <a:ext cx="4986900" cy="13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tf.Session.run(fetches,</a:t>
            </a:r>
            <a:endParaRPr>
              <a:solidFill>
                <a:srgbClr val="FFFFFF"/>
              </a:solidFill>
              <a:latin typeface="Consolas"/>
              <a:ea typeface="Consolas"/>
              <a:cs typeface="Consolas"/>
              <a:sym typeface="Consolas"/>
            </a:endParaRPr>
          </a:p>
          <a:p>
            <a:pPr marL="914400" lvl="0" indent="0" algn="l" rtl="0">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marL="914400" lvl="0" indent="457200" algn="l" rtl="0">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marL="914400" lvl="0" indent="457200" algn="l" rtl="0">
              <a:spcBef>
                <a:spcPts val="0"/>
              </a:spcBef>
              <a:spcAft>
                <a:spcPts val="0"/>
              </a:spcAft>
              <a:buNone/>
            </a:pPr>
            <a:r>
              <a:rPr lang="en">
                <a:solidFill>
                  <a:srgbClr val="FFFFFF"/>
                </a:solidFill>
                <a:latin typeface="Consolas"/>
                <a:ea typeface="Consolas"/>
                <a:cs typeface="Consolas"/>
                <a:sym typeface="Consolas"/>
              </a:rPr>
              <a:t> run_metadata=None)</a:t>
            </a:r>
            <a:endParaRPr>
              <a:solidFill>
                <a:srgbClr val="FFFFFF"/>
              </a:solidFill>
            </a:endParaRPr>
          </a:p>
          <a:p>
            <a:pPr marL="0" lvl="0" indent="0" algn="l" rtl="0">
              <a:spcBef>
                <a:spcPts val="0"/>
              </a:spcBef>
              <a:spcAft>
                <a:spcPts val="0"/>
              </a:spcAft>
              <a:buNone/>
            </a:pP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Google Shape;446;p58"/>
          <p:cNvSpPr txBox="1"/>
          <p:nvPr/>
        </p:nvSpPr>
        <p:spPr>
          <a:xfrm>
            <a:off x="4070175" y="15745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46</a:t>
            </a:fld>
            <a:endParaRPr>
              <a:solidFill>
                <a:schemeClr val="lt2"/>
              </a:solidFill>
            </a:endParaRPr>
          </a:p>
        </p:txBody>
      </p:sp>
      <p:pic>
        <p:nvPicPr>
          <p:cNvPr id="448" name="Google Shape;448;p5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Google Shape;449;p58"/>
          <p:cNvSpPr txBox="1"/>
          <p:nvPr/>
        </p:nvSpPr>
        <p:spPr>
          <a:xfrm>
            <a:off x="5391000" y="1481450"/>
            <a:ext cx="10191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useless</a:t>
            </a:r>
            <a:endParaRPr/>
          </a:p>
        </p:txBody>
      </p:sp>
      <p:sp>
        <p:nvSpPr>
          <p:cNvPr id="450" name="Google Shape;450;p58"/>
          <p:cNvSpPr txBox="1"/>
          <p:nvPr/>
        </p:nvSpPr>
        <p:spPr>
          <a:xfrm>
            <a:off x="5517450" y="3032325"/>
            <a:ext cx="8742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add_op</a:t>
            </a:r>
            <a:endParaRPr/>
          </a:p>
        </p:txBody>
      </p:sp>
      <p:sp>
        <p:nvSpPr>
          <p:cNvPr id="451" name="Google Shape;451;p58"/>
          <p:cNvSpPr txBox="1"/>
          <p:nvPr/>
        </p:nvSpPr>
        <p:spPr>
          <a:xfrm>
            <a:off x="8281950" y="3032325"/>
            <a:ext cx="9297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mul_op</a:t>
            </a:r>
            <a:endParaRPr/>
          </a:p>
        </p:txBody>
      </p:sp>
      <p:sp>
        <p:nvSpPr>
          <p:cNvPr id="452" name="Google Shape;452;p58"/>
          <p:cNvSpPr txBox="1"/>
          <p:nvPr/>
        </p:nvSpPr>
        <p:spPr>
          <a:xfrm>
            <a:off x="7151750" y="1481450"/>
            <a:ext cx="9297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pow_op</a:t>
            </a:r>
            <a:endParaRPr/>
          </a:p>
        </p:txBody>
      </p:sp>
      <p:sp>
        <p:nvSpPr>
          <p:cNvPr id="453" name="Google Shape;453;p58"/>
          <p:cNvSpPr txBox="1"/>
          <p:nvPr/>
        </p:nvSpPr>
        <p:spPr>
          <a:xfrm>
            <a:off x="4070175" y="15745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58"/>
          <p:cNvSpPr txBox="1"/>
          <p:nvPr/>
        </p:nvSpPr>
        <p:spPr>
          <a:xfrm>
            <a:off x="4165000" y="29713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58"/>
          <p:cNvSpPr txBox="1"/>
          <p:nvPr/>
        </p:nvSpPr>
        <p:spPr>
          <a:xfrm>
            <a:off x="7386900" y="29713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58"/>
          <p:cNvSpPr txBox="1"/>
          <p:nvPr/>
        </p:nvSpPr>
        <p:spPr>
          <a:xfrm>
            <a:off x="4165000" y="32813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58"/>
          <p:cNvSpPr txBox="1"/>
          <p:nvPr/>
        </p:nvSpPr>
        <p:spPr>
          <a:xfrm>
            <a:off x="7386900" y="3281375"/>
            <a:ext cx="357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58"/>
          <p:cNvSpPr txBox="1">
            <a:spLocks noGrp="1"/>
          </p:cNvSpPr>
          <p:nvPr>
            <p:ph type="body" idx="1"/>
          </p:nvPr>
        </p:nvSpPr>
        <p:spPr>
          <a:xfrm>
            <a:off x="311700" y="1330250"/>
            <a:ext cx="4404900" cy="365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marL="0" lvl="0" indent="0" algn="l" rtl="0">
              <a:spcBef>
                <a:spcPts val="1600"/>
              </a:spcBef>
              <a:spcAft>
                <a:spcPts val="1600"/>
              </a:spcAft>
              <a:buNone/>
            </a:pP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Subgraphs</a:t>
            </a:r>
            <a:endParaRPr b="1">
              <a:latin typeface="Georgia"/>
              <a:ea typeface="Georgia"/>
              <a:cs typeface="Georgia"/>
              <a:sym typeface="Georgia"/>
            </a:endParaRPr>
          </a:p>
        </p:txBody>
      </p:sp>
      <p:sp>
        <p:nvSpPr>
          <p:cNvPr id="464" name="Google Shape;464;p59"/>
          <p:cNvSpPr txBox="1">
            <a:spLocks noGrp="1"/>
          </p:cNvSpPr>
          <p:nvPr>
            <p:ph type="body" idx="1"/>
          </p:nvPr>
        </p:nvSpPr>
        <p:spPr>
          <a:xfrm>
            <a:off x="311700" y="1131813"/>
            <a:ext cx="3863400" cy="3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marL="0" lvl="0" indent="0" algn="l" rtl="0">
              <a:spcBef>
                <a:spcPts val="1600"/>
              </a:spcBef>
              <a:spcAft>
                <a:spcPts val="0"/>
              </a:spcAft>
              <a:buNone/>
            </a:pPr>
            <a:endParaRPr>
              <a:latin typeface="Georgia"/>
              <a:ea typeface="Georgia"/>
              <a:cs typeface="Georgia"/>
              <a:sym typeface="Georgia"/>
            </a:endParaRPr>
          </a:p>
          <a:p>
            <a:pPr marL="0" lvl="0" indent="0" algn="l" rtl="0">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Google Shape;465;p59"/>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pic>
        <p:nvPicPr>
          <p:cNvPr id="466" name="Google Shape;466;p59"/>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Google Shape;467;p59"/>
          <p:cNvSpPr txBox="1">
            <a:spLocks noGrp="1"/>
          </p:cNvSpPr>
          <p:nvPr>
            <p:ph type="body" idx="1"/>
          </p:nvPr>
        </p:nvSpPr>
        <p:spPr>
          <a:xfrm>
            <a:off x="0" y="4663225"/>
            <a:ext cx="4785300" cy="46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latin typeface="Times New Roman"/>
                <a:ea typeface="Times New Roman"/>
                <a:cs typeface="Times New Roman"/>
                <a:sym typeface="Times New Roman"/>
              </a:rPr>
              <a:t>Graph from </a:t>
            </a:r>
            <a:r>
              <a:rPr lang="en" sz="1100" i="1">
                <a:latin typeface="Times New Roman"/>
                <a:ea typeface="Times New Roman"/>
                <a:cs typeface="Times New Roman"/>
                <a:sym typeface="Times New Roman"/>
              </a:rPr>
              <a:t>Hands-On Machine Learning with Scikit-Learn and TensorFlow</a:t>
            </a:r>
            <a:endParaRPr sz="1100" i="1">
              <a:latin typeface="Times New Roman"/>
              <a:ea typeface="Times New Roman"/>
              <a:cs typeface="Times New Roman"/>
              <a:sym typeface="Times New Roman"/>
            </a:endParaRPr>
          </a:p>
        </p:txBody>
      </p:sp>
      <p:sp>
        <p:nvSpPr>
          <p:cNvPr id="468" name="Google Shape;468;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47</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Distributed Computation</a:t>
            </a:r>
            <a:endParaRPr b="1">
              <a:latin typeface="Georgia"/>
              <a:ea typeface="Georgia"/>
              <a:cs typeface="Georgia"/>
              <a:sym typeface="Georgia"/>
            </a:endParaRPr>
          </a:p>
        </p:txBody>
      </p:sp>
      <p:sp>
        <p:nvSpPr>
          <p:cNvPr id="474" name="Google Shape;474;p60"/>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marL="0" lvl="0" indent="0" algn="l" rtl="0">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marL="0" lvl="0" indent="0" algn="l" rtl="0">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marL="0" lvl="0" indent="0" algn="l" rtl="0">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marL="0" lvl="0" indent="0" algn="l" rtl="0">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marL="0" lvl="0" indent="0" algn="l" rtl="0">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marL="0" lvl="0" indent="0" algn="l" rtl="0">
              <a:spcBef>
                <a:spcPts val="0"/>
              </a:spcBef>
              <a:spcAft>
                <a:spcPts val="0"/>
              </a:spcAft>
              <a:buNone/>
            </a:pPr>
            <a:endParaRPr sz="1200">
              <a:solidFill>
                <a:srgbClr val="FFFFFF"/>
              </a:solidFill>
              <a:latin typeface="Consolas"/>
              <a:ea typeface="Consolas"/>
              <a:cs typeface="Consolas"/>
              <a:sym typeface="Consolas"/>
            </a:endParaRPr>
          </a:p>
          <a:p>
            <a:pPr marL="0" lvl="0" indent="0" algn="l" rtl="0">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marL="0" lvl="0" indent="0" algn="l" rtl="0">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marL="0" lvl="0" indent="0" algn="l" rtl="0">
              <a:spcBef>
                <a:spcPts val="0"/>
              </a:spcBef>
              <a:spcAft>
                <a:spcPts val="0"/>
              </a:spcAft>
              <a:buNone/>
            </a:pPr>
            <a:endParaRPr sz="1200">
              <a:solidFill>
                <a:srgbClr val="FFFFFF"/>
              </a:solidFill>
              <a:latin typeface="Consolas"/>
              <a:ea typeface="Consolas"/>
              <a:cs typeface="Consolas"/>
              <a:sym typeface="Consolas"/>
            </a:endParaRPr>
          </a:p>
          <a:p>
            <a:pPr marL="0" lvl="0" indent="0" algn="l" rtl="0">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marL="0" lvl="0" indent="0" algn="l" rtl="0">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marL="0" lvl="0" indent="0" algn="l" rtl="0">
              <a:spcBef>
                <a:spcPts val="0"/>
              </a:spcBef>
              <a:spcAft>
                <a:spcPts val="0"/>
              </a:spcAft>
              <a:buNone/>
            </a:pPr>
            <a:endParaRPr sz="1000">
              <a:latin typeface="Georgia"/>
              <a:ea typeface="Georgia"/>
              <a:cs typeface="Georgia"/>
              <a:sym typeface="Georgia"/>
            </a:endParaRPr>
          </a:p>
          <a:p>
            <a:pPr marL="0" lvl="0" indent="0" algn="l" rtl="0">
              <a:spcBef>
                <a:spcPts val="1600"/>
              </a:spcBef>
              <a:spcAft>
                <a:spcPts val="0"/>
              </a:spcAft>
              <a:buNone/>
            </a:pPr>
            <a:endParaRPr sz="1000">
              <a:latin typeface="Georgia"/>
              <a:ea typeface="Georgia"/>
              <a:cs typeface="Georgia"/>
              <a:sym typeface="Georgia"/>
            </a:endParaRPr>
          </a:p>
          <a:p>
            <a:pPr marL="0" lvl="0" indent="0" algn="l" rtl="0">
              <a:spcBef>
                <a:spcPts val="1600"/>
              </a:spcBef>
              <a:spcAft>
                <a:spcPts val="1600"/>
              </a:spcAft>
              <a:buNone/>
            </a:pPr>
            <a:endParaRPr sz="1000">
              <a:latin typeface="Georgia"/>
              <a:ea typeface="Georgia"/>
              <a:cs typeface="Georgia"/>
              <a:sym typeface="Georgia"/>
            </a:endParaRPr>
          </a:p>
        </p:txBody>
      </p:sp>
      <p:sp>
        <p:nvSpPr>
          <p:cNvPr id="475" name="Google Shape;475;p60"/>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
        <p:nvSpPr>
          <p:cNvPr id="476" name="Google Shape;476;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48</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1"/>
          <p:cNvSpPr txBox="1">
            <a:spLocks noGrp="1"/>
          </p:cNvSpPr>
          <p:nvPr>
            <p:ph type="title"/>
          </p:nvPr>
        </p:nvSpPr>
        <p:spPr>
          <a:xfrm>
            <a:off x="397800" y="1521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What if I want to build more </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than one graph?</a:t>
            </a:r>
            <a:endParaRPr b="1">
              <a:latin typeface="Georgia"/>
              <a:ea typeface="Georgia"/>
              <a:cs typeface="Georgia"/>
              <a:sym typeface="Georgia"/>
            </a:endParaRPr>
          </a:p>
        </p:txBody>
      </p:sp>
      <p:sp>
        <p:nvSpPr>
          <p:cNvPr id="482" name="Google Shape;48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49</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Launched Nov 2015</a:t>
            </a:r>
            <a:endParaRPr b="1">
              <a:latin typeface="Georgia"/>
              <a:ea typeface="Georgia"/>
              <a:cs typeface="Georgia"/>
              <a:sym typeface="Georgia"/>
            </a:endParaRPr>
          </a:p>
        </p:txBody>
      </p:sp>
      <p:sp>
        <p:nvSpPr>
          <p:cNvPr id="84" name="Google Shape;8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a:t>
            </a:fld>
            <a:endParaRPr>
              <a:solidFill>
                <a:schemeClr val="lt2"/>
              </a:solidFill>
            </a:endParaRPr>
          </a:p>
        </p:txBody>
      </p:sp>
      <p:pic>
        <p:nvPicPr>
          <p:cNvPr id="85" name="Google Shape;85;p17"/>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2"/>
          <p:cNvSpPr txBox="1">
            <a:spLocks noGrp="1"/>
          </p:cNvSpPr>
          <p:nvPr>
            <p:ph type="title"/>
          </p:nvPr>
        </p:nvSpPr>
        <p:spPr>
          <a:xfrm>
            <a:off x="397800" y="1521050"/>
            <a:ext cx="8520600" cy="16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You can</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but you don’t need more than one graph</a:t>
            </a:r>
            <a:endParaRPr b="1">
              <a:latin typeface="Georgia"/>
              <a:ea typeface="Georgia"/>
              <a:cs typeface="Georgia"/>
              <a:sym typeface="Georgia"/>
            </a:endParaRPr>
          </a:p>
          <a:p>
            <a:pPr marL="0" lvl="0" indent="0" algn="ctr" rtl="0">
              <a:spcBef>
                <a:spcPts val="0"/>
              </a:spcBef>
              <a:spcAft>
                <a:spcPts val="0"/>
              </a:spcAft>
              <a:buNone/>
            </a:pPr>
            <a:r>
              <a:rPr lang="en" b="1">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Google Shape;48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50</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3"/>
          <p:cNvSpPr txBox="1">
            <a:spLocks noGrp="1"/>
          </p:cNvSpPr>
          <p:nvPr>
            <p:ph type="title"/>
          </p:nvPr>
        </p:nvSpPr>
        <p:spPr>
          <a:xfrm>
            <a:off x="397800" y="1521050"/>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Google Shape;494;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51</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4"/>
          <p:cNvSpPr txBox="1">
            <a:spLocks noGrp="1"/>
          </p:cNvSpPr>
          <p:nvPr>
            <p:ph type="title"/>
          </p:nvPr>
        </p:nvSpPr>
        <p:spPr>
          <a:xfrm>
            <a:off x="389950" y="1552425"/>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URGH, NO</a:t>
            </a:r>
            <a:endParaRPr sz="1400" b="1">
              <a:latin typeface="Georgia"/>
              <a:ea typeface="Georgia"/>
              <a:cs typeface="Georgia"/>
              <a:sym typeface="Georgia"/>
            </a:endParaRPr>
          </a:p>
        </p:txBody>
      </p:sp>
      <p:sp>
        <p:nvSpPr>
          <p:cNvPr id="500" name="Google Shape;500;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52</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5"/>
          <p:cNvSpPr txBox="1">
            <a:spLocks noGrp="1"/>
          </p:cNvSpPr>
          <p:nvPr>
            <p:ph type="body" idx="1"/>
          </p:nvPr>
        </p:nvSpPr>
        <p:spPr>
          <a:xfrm>
            <a:off x="311700" y="1330250"/>
            <a:ext cx="8073000" cy="284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Google Shape;506;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53</a:t>
            </a:fld>
            <a:endParaRPr>
              <a:solidFill>
                <a:schemeClr val="lt2"/>
              </a:solidFill>
            </a:endParaRPr>
          </a:p>
        </p:txBody>
      </p:sp>
      <p:sp>
        <p:nvSpPr>
          <p:cNvPr id="507" name="Google Shape;507;p65"/>
          <p:cNvSpPr txBox="1"/>
          <p:nvPr/>
        </p:nvSpPr>
        <p:spPr>
          <a:xfrm>
            <a:off x="4987950" y="767600"/>
            <a:ext cx="1954800" cy="4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400125" y="1643900"/>
            <a:ext cx="8520600" cy="90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I insist ...</a:t>
            </a:r>
            <a:endParaRPr sz="1400" b="1">
              <a:latin typeface="Georgia"/>
              <a:ea typeface="Georgia"/>
              <a:cs typeface="Georgia"/>
              <a:sym typeface="Georgia"/>
            </a:endParaRPr>
          </a:p>
        </p:txBody>
      </p:sp>
      <p:sp>
        <p:nvSpPr>
          <p:cNvPr id="513" name="Google Shape;513;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54</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19" name="Google Shape;519;p67"/>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Georgia"/>
                <a:ea typeface="Georgia"/>
                <a:cs typeface="Georgia"/>
                <a:sym typeface="Georgia"/>
              </a:rPr>
              <a:t>create a graph:</a:t>
            </a:r>
            <a:endParaRPr sz="1400">
              <a:latin typeface="Georgia"/>
              <a:ea typeface="Georgia"/>
              <a:cs typeface="Georgia"/>
              <a:sym typeface="Georgia"/>
            </a:endParaRPr>
          </a:p>
          <a:p>
            <a:pPr marL="0" lvl="0" indent="0" algn="l" rtl="0">
              <a:spcBef>
                <a:spcPts val="1600"/>
              </a:spcBef>
              <a:spcAft>
                <a:spcPts val="1600"/>
              </a:spcAft>
              <a:buNone/>
            </a:pPr>
            <a:r>
              <a:rPr lang="en" sz="1200">
                <a:solidFill>
                  <a:srgbClr val="FFFFFF"/>
                </a:solidFill>
                <a:latin typeface="Consolas"/>
                <a:ea typeface="Consolas"/>
                <a:cs typeface="Consolas"/>
                <a:sym typeface="Consolas"/>
              </a:rPr>
              <a:t>g = tf.Graph()</a:t>
            </a:r>
            <a:endParaRPr sz="1200">
              <a:solidFill>
                <a:srgbClr val="FFFFFF"/>
              </a:solidFill>
              <a:latin typeface="Consolas"/>
              <a:ea typeface="Consolas"/>
              <a:cs typeface="Consolas"/>
              <a:sym typeface="Consolas"/>
            </a:endParaRPr>
          </a:p>
        </p:txBody>
      </p:sp>
      <p:sp>
        <p:nvSpPr>
          <p:cNvPr id="520" name="Google Shape;520;p67"/>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
        <p:nvSpPr>
          <p:cNvPr id="521" name="Google Shape;521;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55</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27" name="Google Shape;527;p68"/>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marL="0" lvl="0" indent="0" algn="l" rtl="0">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marL="0" lvl="0" indent="0" algn="l" rtl="0">
              <a:spcBef>
                <a:spcPts val="1600"/>
              </a:spcBef>
              <a:spcAft>
                <a:spcPts val="1600"/>
              </a:spcAft>
              <a:buNone/>
            </a:pPr>
            <a:endParaRPr sz="1000">
              <a:latin typeface="Georgia"/>
              <a:ea typeface="Georgia"/>
              <a:cs typeface="Georgia"/>
              <a:sym typeface="Georgia"/>
            </a:endParaRPr>
          </a:p>
        </p:txBody>
      </p:sp>
      <p:sp>
        <p:nvSpPr>
          <p:cNvPr id="528" name="Google Shape;528;p68"/>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
        <p:nvSpPr>
          <p:cNvPr id="529" name="Google Shape;529;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56</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35" name="Google Shape;535;p69"/>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marL="0" lvl="0" indent="0" algn="l" rtl="0">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Google Shape;536;p69"/>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
        <p:nvSpPr>
          <p:cNvPr id="537" name="Google Shape;537;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57</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43" name="Google Shape;543;p70"/>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marL="0" lvl="0" indent="0" algn="l" rtl="0">
              <a:spcBef>
                <a:spcPts val="1600"/>
              </a:spcBef>
              <a:spcAft>
                <a:spcPts val="0"/>
              </a:spcAft>
              <a:buNone/>
            </a:pPr>
            <a:r>
              <a:rPr lang="en" sz="1200">
                <a:solidFill>
                  <a:srgbClr val="FFFFFF"/>
                </a:solidFill>
                <a:latin typeface="Consolas"/>
                <a:ea typeface="Consolas"/>
                <a:cs typeface="Consolas"/>
                <a:sym typeface="Consolas"/>
              </a:rPr>
              <a:t>g = tf.Graph()</a:t>
            </a:r>
            <a:endParaRPr sz="1200">
              <a:solidFill>
                <a:srgbClr val="FFFFFF"/>
              </a:solidFill>
              <a:latin typeface="Consolas"/>
              <a:ea typeface="Consolas"/>
              <a:cs typeface="Consolas"/>
              <a:sym typeface="Consolas"/>
            </a:endParaRPr>
          </a:p>
          <a:p>
            <a:pPr marL="0" lvl="0" indent="0" algn="l"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tf.constant(3)</a:t>
            </a:r>
            <a:endParaRPr sz="1200">
              <a:solidFill>
                <a:srgbClr val="FFFFFF"/>
              </a:solidFill>
              <a:latin typeface="Consolas"/>
              <a:ea typeface="Consolas"/>
              <a:cs typeface="Consolas"/>
              <a:sym typeface="Consolas"/>
            </a:endParaRPr>
          </a:p>
          <a:p>
            <a:pPr marL="0" lvl="0" indent="0" algn="l"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44" name="Google Shape;544;p70"/>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
        <p:nvSpPr>
          <p:cNvPr id="545" name="Google Shape;545;p70"/>
          <p:cNvSpPr txBox="1"/>
          <p:nvPr/>
        </p:nvSpPr>
        <p:spPr>
          <a:xfrm>
            <a:off x="4472600" y="2646500"/>
            <a:ext cx="3709500" cy="10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Google Shape;54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58</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tf.Graph()</a:t>
            </a:r>
            <a:endParaRPr b="1">
              <a:latin typeface="Georgia"/>
              <a:ea typeface="Georgia"/>
              <a:cs typeface="Georgia"/>
              <a:sym typeface="Georgia"/>
            </a:endParaRPr>
          </a:p>
        </p:txBody>
      </p:sp>
      <p:sp>
        <p:nvSpPr>
          <p:cNvPr id="552" name="Google Shape;552;p71"/>
          <p:cNvSpPr txBox="1">
            <a:spLocks noGrp="1"/>
          </p:cNvSpPr>
          <p:nvPr>
            <p:ph type="body" idx="1"/>
          </p:nvPr>
        </p:nvSpPr>
        <p:spPr>
          <a:xfrm>
            <a:off x="311700" y="1131825"/>
            <a:ext cx="7059300" cy="39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marL="0" lvl="0" indent="0" algn="l" rtl="0">
              <a:spcBef>
                <a:spcPts val="1600"/>
              </a:spcBef>
              <a:spcAft>
                <a:spcPts val="0"/>
              </a:spcAft>
              <a:buNone/>
            </a:pPr>
            <a:r>
              <a:rPr lang="en" sz="1200">
                <a:solidFill>
                  <a:srgbClr val="FFFFFF"/>
                </a:solidFill>
                <a:latin typeface="Consolas"/>
                <a:ea typeface="Consolas"/>
                <a:cs typeface="Consolas"/>
                <a:sym typeface="Consolas"/>
              </a:rPr>
              <a:t>g1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marL="0" lvl="0" indent="0" algn="l" rtl="0">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 = tf.Constant(3)</a:t>
            </a:r>
            <a:endParaRPr sz="1200">
              <a:solidFill>
                <a:srgbClr val="FFFFFF"/>
              </a:solidFill>
              <a:latin typeface="Consolas"/>
              <a:ea typeface="Consolas"/>
              <a:cs typeface="Consolas"/>
              <a:sym typeface="Consolas"/>
            </a:endParaRPr>
          </a:p>
          <a:p>
            <a:pPr marL="0" lvl="0" indent="0" algn="l" rtl="0">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Google Shape;553;p71"/>
          <p:cNvSpPr txBox="1"/>
          <p:nvPr/>
        </p:nvSpPr>
        <p:spPr>
          <a:xfrm>
            <a:off x="4522300" y="3752675"/>
            <a:ext cx="4207200" cy="12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
        <p:nvSpPr>
          <p:cNvPr id="554" name="Google Shape;554;p71"/>
          <p:cNvSpPr txBox="1"/>
          <p:nvPr/>
        </p:nvSpPr>
        <p:spPr>
          <a:xfrm>
            <a:off x="4472600" y="2646500"/>
            <a:ext cx="3709500" cy="10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Google Shape;555;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59</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TensorFlow?</a:t>
            </a:r>
            <a:endParaRPr b="1">
              <a:latin typeface="Georgia"/>
              <a:ea typeface="Georgia"/>
              <a:cs typeface="Georgia"/>
              <a:sym typeface="Georgia"/>
            </a:endParaRPr>
          </a:p>
        </p:txBody>
      </p:sp>
      <p:sp>
        <p:nvSpPr>
          <p:cNvPr id="91" name="Google Shape;9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marL="457200" lvl="0" indent="0" algn="l" rtl="0">
              <a:spcBef>
                <a:spcPts val="1600"/>
              </a:spcBef>
              <a:spcAft>
                <a:spcPts val="0"/>
              </a:spcAft>
              <a:buNone/>
            </a:pPr>
            <a:endParaRPr>
              <a:latin typeface="Georgia"/>
              <a:ea typeface="Georgia"/>
              <a:cs typeface="Georgia"/>
              <a:sym typeface="Georgia"/>
            </a:endParaRPr>
          </a:p>
          <a:p>
            <a:pPr marL="0" lvl="0" indent="0" algn="l" rtl="0">
              <a:spcBef>
                <a:spcPts val="1600"/>
              </a:spcBef>
              <a:spcAft>
                <a:spcPts val="0"/>
              </a:spcAft>
              <a:buNone/>
            </a:pPr>
            <a:endParaRPr>
              <a:latin typeface="Georgia"/>
              <a:ea typeface="Georgia"/>
              <a:cs typeface="Georgia"/>
              <a:sym typeface="Georgia"/>
            </a:endParaRPr>
          </a:p>
          <a:p>
            <a:pPr marL="0" lvl="0" indent="0" algn="l" rtl="0">
              <a:spcBef>
                <a:spcPts val="1600"/>
              </a:spcBef>
              <a:spcAft>
                <a:spcPts val="1600"/>
              </a:spcAft>
              <a:buNone/>
            </a:pPr>
            <a:endParaRPr>
              <a:latin typeface="Georgia"/>
              <a:ea typeface="Georgia"/>
              <a:cs typeface="Georgia"/>
              <a:sym typeface="Georgia"/>
            </a:endParaRPr>
          </a:p>
        </p:txBody>
      </p:sp>
      <p:sp>
        <p:nvSpPr>
          <p:cNvPr id="92" name="Google Shape;9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6</a:t>
            </a:fld>
            <a:endParaRPr>
              <a:solidFill>
                <a:schemeClr val="lt2"/>
              </a:solidFill>
            </a:endParaRPr>
          </a:p>
        </p:txBody>
      </p:sp>
      <p:pic>
        <p:nvPicPr>
          <p:cNvPr id="93" name="Google Shape;93;p18"/>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72"/>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Google Shape;561;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60</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graphs</a:t>
            </a:r>
            <a:endParaRPr b="1">
              <a:latin typeface="Georgia"/>
              <a:ea typeface="Georgia"/>
              <a:cs typeface="Georgia"/>
              <a:sym typeface="Georgia"/>
            </a:endParaRPr>
          </a:p>
        </p:txBody>
      </p:sp>
      <p:sp>
        <p:nvSpPr>
          <p:cNvPr id="567" name="Google Shape;567;p73"/>
          <p:cNvSpPr txBox="1">
            <a:spLocks noGrp="1"/>
          </p:cNvSpPr>
          <p:nvPr>
            <p:ph type="body" idx="1"/>
          </p:nvPr>
        </p:nvSpPr>
        <p:spPr>
          <a:xfrm>
            <a:off x="311700" y="1330250"/>
            <a:ext cx="5673300" cy="284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Google Shape;568;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61</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graphs</a:t>
            </a:r>
            <a:endParaRPr b="1">
              <a:latin typeface="Georgia"/>
              <a:ea typeface="Georgia"/>
              <a:cs typeface="Georgia"/>
              <a:sym typeface="Georgia"/>
            </a:endParaRPr>
          </a:p>
        </p:txBody>
      </p:sp>
      <p:sp>
        <p:nvSpPr>
          <p:cNvPr id="574" name="Google Shape;574;p74"/>
          <p:cNvSpPr txBox="1">
            <a:spLocks noGrp="1"/>
          </p:cNvSpPr>
          <p:nvPr>
            <p:ph type="body" idx="1"/>
          </p:nvPr>
        </p:nvSpPr>
        <p:spPr>
          <a:xfrm>
            <a:off x="311700" y="1330250"/>
            <a:ext cx="5673300" cy="284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Google Shape;57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62</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graphs</a:t>
            </a:r>
            <a:endParaRPr b="1">
              <a:latin typeface="Georgia"/>
              <a:ea typeface="Georgia"/>
              <a:cs typeface="Georgia"/>
              <a:sym typeface="Georgia"/>
            </a:endParaRPr>
          </a:p>
        </p:txBody>
      </p:sp>
      <p:sp>
        <p:nvSpPr>
          <p:cNvPr id="581" name="Google Shape;581;p75"/>
          <p:cNvSpPr txBox="1">
            <a:spLocks noGrp="1"/>
          </p:cNvSpPr>
          <p:nvPr>
            <p:ph type="body" idx="1"/>
          </p:nvPr>
        </p:nvSpPr>
        <p:spPr>
          <a:xfrm>
            <a:off x="311700" y="1330250"/>
            <a:ext cx="5673300" cy="284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Google Shape;582;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63</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graphs</a:t>
            </a:r>
            <a:endParaRPr b="1">
              <a:latin typeface="Georgia"/>
              <a:ea typeface="Georgia"/>
              <a:cs typeface="Georgia"/>
              <a:sym typeface="Georgia"/>
            </a:endParaRPr>
          </a:p>
        </p:txBody>
      </p:sp>
      <p:sp>
        <p:nvSpPr>
          <p:cNvPr id="588" name="Google Shape;588;p76"/>
          <p:cNvSpPr txBox="1">
            <a:spLocks noGrp="1"/>
          </p:cNvSpPr>
          <p:nvPr>
            <p:ph type="body" idx="1"/>
          </p:nvPr>
        </p:nvSpPr>
        <p:spPr>
          <a:xfrm>
            <a:off x="311700" y="1330250"/>
            <a:ext cx="5673300" cy="284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AutoNum type="arabicPeriod"/>
            </a:pPr>
            <a:r>
              <a:rPr lang="en" dirty="0">
                <a:latin typeface="Georgia"/>
                <a:ea typeface="Georgia"/>
                <a:cs typeface="Georgia"/>
                <a:sym typeface="Georgia"/>
              </a:rPr>
              <a:t>Save computation. Only run subgraphs that lead to the values you want to fetch.</a:t>
            </a:r>
            <a:endParaRPr dirty="0">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dirty="0">
                <a:latin typeface="Georgia"/>
                <a:ea typeface="Georgia"/>
                <a:cs typeface="Georgia"/>
                <a:sym typeface="Georgia"/>
              </a:rPr>
              <a:t>Break computation into small, differential pieces to facilitate auto-differentiation</a:t>
            </a:r>
            <a:endParaRPr dirty="0">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dirty="0">
                <a:latin typeface="Georgia"/>
                <a:ea typeface="Georgia"/>
                <a:cs typeface="Georgia"/>
                <a:sym typeface="Georgia"/>
              </a:rPr>
              <a:t>Facilitate </a:t>
            </a:r>
            <a:r>
              <a:rPr lang="en" dirty="0">
                <a:solidFill>
                  <a:srgbClr val="FF0000"/>
                </a:solidFill>
                <a:latin typeface="Georgia"/>
                <a:ea typeface="Georgia"/>
                <a:cs typeface="Georgia"/>
                <a:sym typeface="Georgia"/>
              </a:rPr>
              <a:t>distributed computation</a:t>
            </a:r>
            <a:r>
              <a:rPr lang="en" dirty="0">
                <a:latin typeface="Georgia"/>
                <a:ea typeface="Georgia"/>
                <a:cs typeface="Georgia"/>
                <a:sym typeface="Georgia"/>
              </a:rPr>
              <a:t>, spread the work across multiple CPUs, GPUs, TPUs, or other devices</a:t>
            </a:r>
            <a:endParaRPr dirty="0">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 dirty="0">
                <a:latin typeface="Georgia"/>
                <a:ea typeface="Georgia"/>
                <a:cs typeface="Georgia"/>
                <a:sym typeface="Georgia"/>
              </a:rPr>
              <a:t>Many common machine learning models are taught and visualized as directed graphs</a:t>
            </a:r>
            <a:endParaRPr dirty="0">
              <a:latin typeface="Georgia"/>
              <a:ea typeface="Georgia"/>
              <a:cs typeface="Georgia"/>
              <a:sym typeface="Georgia"/>
            </a:endParaRPr>
          </a:p>
        </p:txBody>
      </p:sp>
      <p:pic>
        <p:nvPicPr>
          <p:cNvPr id="589" name="Google Shape;589;p76"/>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Google Shape;590;p76"/>
          <p:cNvSpPr txBox="1">
            <a:spLocks noGrp="1"/>
          </p:cNvSpPr>
          <p:nvPr>
            <p:ph type="body" idx="1"/>
          </p:nvPr>
        </p:nvSpPr>
        <p:spPr>
          <a:xfrm>
            <a:off x="6212950" y="4299675"/>
            <a:ext cx="2931000" cy="46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Google Shape;591;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64</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311700" y="521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Next class</a:t>
            </a:r>
            <a:endParaRPr b="1">
              <a:latin typeface="Georgia"/>
              <a:ea typeface="Georgia"/>
              <a:cs typeface="Georgia"/>
              <a:sym typeface="Georgia"/>
            </a:endParaRPr>
          </a:p>
        </p:txBody>
      </p:sp>
      <p:sp>
        <p:nvSpPr>
          <p:cNvPr id="597" name="Google Shape;597;p77"/>
          <p:cNvSpPr txBox="1">
            <a:spLocks noGrp="1"/>
          </p:cNvSpPr>
          <p:nvPr>
            <p:ph type="body" idx="1"/>
          </p:nvPr>
        </p:nvSpPr>
        <p:spPr>
          <a:xfrm>
            <a:off x="311700" y="1330250"/>
            <a:ext cx="5673300" cy="28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marL="0" lvl="0" indent="0" algn="l" rtl="0">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marL="0" lvl="0" indent="0" algn="l" rtl="0">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Google Shape;598;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65</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TensorFlow?</a:t>
            </a:r>
            <a:endParaRPr b="1">
              <a:latin typeface="Georgia"/>
              <a:ea typeface="Georgia"/>
              <a:cs typeface="Georgia"/>
              <a:sym typeface="Georgia"/>
            </a:endParaRPr>
          </a:p>
        </p:txBody>
      </p:sp>
      <p:sp>
        <p:nvSpPr>
          <p:cNvPr id="99" name="Google Shape;9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Google Shape;10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7</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Why TensorFlow?</a:t>
            </a:r>
            <a:endParaRPr b="1">
              <a:latin typeface="Georgia"/>
              <a:ea typeface="Georgia"/>
              <a:cs typeface="Georgia"/>
              <a:sym typeface="Georgia"/>
            </a:endParaRPr>
          </a:p>
        </p:txBody>
      </p:sp>
      <p:sp>
        <p:nvSpPr>
          <p:cNvPr id="106" name="Google Shape;10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Google Shape;10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8</a:t>
            </a:fld>
            <a:endParaRPr>
              <a:solidFill>
                <a:schemeClr val="lt2"/>
              </a:solidFill>
            </a:endParaRPr>
          </a:p>
        </p:txBody>
      </p:sp>
      <p:pic>
        <p:nvPicPr>
          <p:cNvPr id="108" name="Google Shape;108;p20"/>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Georgia"/>
                <a:ea typeface="Georgia"/>
                <a:cs typeface="Georgia"/>
                <a:sym typeface="Georgia"/>
              </a:rPr>
              <a:t>Companies using TensorFlow</a:t>
            </a:r>
            <a:endParaRPr b="1">
              <a:latin typeface="Georgia"/>
              <a:ea typeface="Georgia"/>
              <a:cs typeface="Georgia"/>
              <a:sym typeface="Georgia"/>
            </a:endParaRPr>
          </a:p>
        </p:txBody>
      </p:sp>
      <p:sp>
        <p:nvSpPr>
          <p:cNvPr id="114" name="Google Shape;11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2"/>
                </a:solidFill>
              </a:rPr>
              <a:pPr marL="0" lvl="0" indent="0" algn="r" rtl="0">
                <a:spcBef>
                  <a:spcPts val="0"/>
                </a:spcBef>
                <a:spcAft>
                  <a:spcPts val="0"/>
                </a:spcAft>
                <a:buNone/>
              </a:pPr>
              <a:t>9</a:t>
            </a:fld>
            <a:endParaRPr>
              <a:solidFill>
                <a:schemeClr val="lt2"/>
              </a:solidFill>
            </a:endParaRPr>
          </a:p>
        </p:txBody>
      </p:sp>
      <p:pic>
        <p:nvPicPr>
          <p:cNvPr id="115" name="Google Shape;115;p21"/>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1947</Words>
  <Application>Microsoft Office PowerPoint</Application>
  <PresentationFormat>全屏显示(16:9)</PresentationFormat>
  <Paragraphs>336</Paragraphs>
  <Slides>65</Slides>
  <Notes>65</Notes>
  <HiddenSlides>0</HiddenSlides>
  <MMClips>0</MMClips>
  <ScaleCrop>false</ScaleCrop>
  <HeadingPairs>
    <vt:vector size="4" baseType="variant">
      <vt:variant>
        <vt:lpstr>主题</vt:lpstr>
      </vt:variant>
      <vt:variant>
        <vt:i4>1</vt:i4>
      </vt:variant>
      <vt:variant>
        <vt:lpstr>幻灯片标题</vt:lpstr>
      </vt:variant>
      <vt:variant>
        <vt:i4>65</vt:i4>
      </vt:variant>
    </vt:vector>
  </HeadingPairs>
  <TitlesOfParts>
    <vt:vector size="66" baseType="lpstr">
      <vt:lpstr>Simple Dark</vt:lpstr>
      <vt:lpstr>Welcome to TensorFlow!</vt:lpstr>
      <vt:lpstr>幻灯片 2</vt:lpstr>
      <vt:lpstr>Agenda</vt:lpstr>
      <vt:lpstr>What’s TensorFlow™?</vt:lpstr>
      <vt:lpstr>Launched Nov 2015</vt:lpstr>
      <vt:lpstr>Why TensorFlow?</vt:lpstr>
      <vt:lpstr>Why TensorFlow?</vt:lpstr>
      <vt:lpstr>Why TensorFlow?</vt:lpstr>
      <vt:lpstr>Companies using TensorFlow</vt:lpstr>
      <vt:lpstr>Demand for tutorials on TensorFlow</vt:lpstr>
      <vt:lpstr>Some cool projects using TensorFlow</vt:lpstr>
      <vt:lpstr>Classify skin cancer</vt:lpstr>
      <vt:lpstr>WaveNet: Text to Speech</vt:lpstr>
      <vt:lpstr>Drawing</vt:lpstr>
      <vt:lpstr>Neural Style Translation</vt:lpstr>
      <vt:lpstr>I hope that this class will give you the tool to build cool projects like those!</vt:lpstr>
      <vt:lpstr>Goals</vt:lpstr>
      <vt:lpstr>CS20</vt:lpstr>
      <vt:lpstr>Staff</vt:lpstr>
      <vt:lpstr>Logistics</vt:lpstr>
      <vt:lpstr>Grading</vt:lpstr>
      <vt:lpstr>Resources</vt:lpstr>
      <vt:lpstr>Permission Number</vt:lpstr>
      <vt:lpstr>Many of you are ahead of me in academia so I probably need more of your help than you do mine</vt:lpstr>
      <vt:lpstr>Getting Started</vt:lpstr>
      <vt:lpstr>import tensorflow as tf</vt:lpstr>
      <vt:lpstr>Graphs and Sessions</vt:lpstr>
      <vt:lpstr>Data Flow Graphs</vt:lpstr>
      <vt:lpstr>Data Flow Graphs</vt:lpstr>
      <vt:lpstr>Data Flow Graphs</vt:lpstr>
      <vt:lpstr>What’s a tensor?</vt:lpstr>
      <vt:lpstr>What’s a tensor?</vt:lpstr>
      <vt:lpstr>Data Flow Graphs</vt:lpstr>
      <vt:lpstr>Data Flow Graphs</vt:lpstr>
      <vt:lpstr>Data Flow Graphs</vt:lpstr>
      <vt:lpstr>Data Flow Graphs</vt:lpstr>
      <vt:lpstr>Data Flow Graphs</vt:lpstr>
      <vt:lpstr>How to get the value of a?</vt:lpstr>
      <vt:lpstr>How to get the value of a?</vt:lpstr>
      <vt:lpstr>How to get the value of a?</vt:lpstr>
      <vt:lpstr>How to get the value of a?</vt:lpstr>
      <vt:lpstr>tf.Session()</vt:lpstr>
      <vt:lpstr>tf.Session()</vt:lpstr>
      <vt:lpstr>More graph</vt:lpstr>
      <vt:lpstr>Subgraphs</vt:lpstr>
      <vt:lpstr>Subgraphs</vt:lpstr>
      <vt:lpstr>Subgraphs</vt:lpstr>
      <vt:lpstr>Distributed Computation</vt:lpstr>
      <vt:lpstr>What if I want to build more  than one graph?</vt:lpstr>
      <vt:lpstr>You can but you don’t need more than one graph The session runs the default graph</vt:lpstr>
      <vt:lpstr>But what if I really want to?</vt:lpstr>
      <vt:lpstr>URGH, NO</vt:lpstr>
      <vt:lpstr>幻灯片 53</vt:lpstr>
      <vt:lpstr>I insist ...</vt:lpstr>
      <vt:lpstr>tf.Graph()</vt:lpstr>
      <vt:lpstr>tf.Graph()</vt:lpstr>
      <vt:lpstr>tf.Graph()</vt:lpstr>
      <vt:lpstr>tf.Graph()</vt:lpstr>
      <vt:lpstr>tf.Graph()</vt:lpstr>
      <vt:lpstr>幻灯片 60</vt:lpstr>
      <vt:lpstr>Why graphs</vt:lpstr>
      <vt:lpstr>Why graphs</vt:lpstr>
      <vt:lpstr>Why graphs</vt:lpstr>
      <vt:lpstr>Why graphs</vt:lpstr>
      <vt:lpstr>Next class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TensorFlow!</dc:title>
  <cp:lastModifiedBy>cuixuange</cp:lastModifiedBy>
  <cp:revision>2</cp:revision>
  <dcterms:modified xsi:type="dcterms:W3CDTF">2019-09-19T06:50:03Z</dcterms:modified>
</cp:coreProperties>
</file>